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5" r:id="rId2"/>
    <p:sldId id="256" r:id="rId3"/>
    <p:sldId id="257" r:id="rId4"/>
    <p:sldId id="258" r:id="rId5"/>
    <p:sldId id="266" r:id="rId6"/>
    <p:sldId id="270" r:id="rId7"/>
    <p:sldId id="297" r:id="rId8"/>
    <p:sldId id="260" r:id="rId9"/>
    <p:sldId id="267" r:id="rId10"/>
    <p:sldId id="259" r:id="rId11"/>
    <p:sldId id="301" r:id="rId12"/>
    <p:sldId id="299" r:id="rId13"/>
    <p:sldId id="261" r:id="rId14"/>
    <p:sldId id="262" r:id="rId15"/>
    <p:sldId id="263" r:id="rId16"/>
    <p:sldId id="264" r:id="rId17"/>
  </p:sldIdLst>
  <p:sldSz cx="14630400" cy="8229600"/>
  <p:notesSz cx="8229600" cy="146304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8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DC25A-5EE4-4B21-8ABA-0097CCA442AA}" type="doc">
      <dgm:prSet loTypeId="urn:microsoft.com/office/officeart/2005/8/layout/StepDownProcess" loCatId="process" qsTypeId="urn:microsoft.com/office/officeart/2005/8/quickstyle/3d3" qsCatId="3D" csTypeId="urn:microsoft.com/office/officeart/2005/8/colors/accent1_2" csCatId="accent1" phldr="1"/>
      <dgm:spPr/>
      <dgm:t>
        <a:bodyPr/>
        <a:lstStyle/>
        <a:p>
          <a:endParaRPr lang="es-CU"/>
        </a:p>
      </dgm:t>
    </dgm:pt>
    <dgm:pt modelId="{86709DCE-2927-4FF5-819C-84AC5874BA19}">
      <dgm:prSet phldrT="[Texto]" custT="1"/>
      <dgm:spPr/>
      <dgm:t>
        <a:bodyPr/>
        <a:lstStyle/>
        <a:p>
          <a:r>
            <a:rPr lang="es-ES" sz="2400" b="1" dirty="0">
              <a:effectLst>
                <a:outerShdw blurRad="38100" dist="38100" dir="2700000" algn="tl">
                  <a:srgbClr val="000000">
                    <a:alpha val="43137"/>
                  </a:srgbClr>
                </a:outerShdw>
              </a:effectLst>
              <a:latin typeface="Futura Bk BT" panose="020B0502020204020303"/>
            </a:rPr>
            <a:t>Planificación</a:t>
          </a:r>
          <a:endParaRPr lang="es-CU" sz="2400" b="1" dirty="0">
            <a:effectLst>
              <a:outerShdw blurRad="38100" dist="38100" dir="2700000" algn="tl">
                <a:srgbClr val="000000">
                  <a:alpha val="43137"/>
                </a:srgbClr>
              </a:outerShdw>
            </a:effectLst>
            <a:latin typeface="Futura Bk BT" panose="020B0502020204020303"/>
          </a:endParaRPr>
        </a:p>
      </dgm:t>
    </dgm:pt>
    <dgm:pt modelId="{AC32D54F-B42C-46B0-A219-3A9328DC4791}" type="parTrans" cxnId="{58F584D9-0605-4A81-83E0-E60FAB9C54F7}">
      <dgm:prSet/>
      <dgm:spPr/>
      <dgm:t>
        <a:bodyPr/>
        <a:lstStyle/>
        <a:p>
          <a:endParaRPr lang="es-CU"/>
        </a:p>
      </dgm:t>
    </dgm:pt>
    <dgm:pt modelId="{D8B7950B-E355-4DAA-8CAD-4337FD1ACCE3}" type="sibTrans" cxnId="{58F584D9-0605-4A81-83E0-E60FAB9C54F7}">
      <dgm:prSet/>
      <dgm:spPr/>
      <dgm:t>
        <a:bodyPr/>
        <a:lstStyle/>
        <a:p>
          <a:endParaRPr lang="es-CU"/>
        </a:p>
      </dgm:t>
    </dgm:pt>
    <dgm:pt modelId="{0AC0C634-CDA6-40B7-AE58-C70D0C190581}">
      <dgm:prSet phldrT="[Texto]" custT="1"/>
      <dgm:spPr/>
      <dgm:t>
        <a:bodyPr/>
        <a:lstStyle/>
        <a:p>
          <a:r>
            <a:rPr lang="es-ES" sz="2400" b="1" dirty="0">
              <a:effectLst>
                <a:outerShdw blurRad="38100" dist="38100" dir="2700000" algn="tl">
                  <a:srgbClr val="000000">
                    <a:alpha val="43137"/>
                  </a:srgbClr>
                </a:outerShdw>
              </a:effectLst>
              <a:latin typeface="Futura Bk BT" panose="020B0502020204020303"/>
            </a:rPr>
            <a:t>Diseño</a:t>
          </a:r>
          <a:endParaRPr lang="es-CU" sz="2400" b="1" dirty="0">
            <a:effectLst>
              <a:outerShdw blurRad="38100" dist="38100" dir="2700000" algn="tl">
                <a:srgbClr val="000000">
                  <a:alpha val="43137"/>
                </a:srgbClr>
              </a:outerShdw>
            </a:effectLst>
            <a:latin typeface="Futura Bk BT" panose="020B0502020204020303"/>
          </a:endParaRPr>
        </a:p>
      </dgm:t>
    </dgm:pt>
    <dgm:pt modelId="{C7B16A67-27D4-404C-810C-57808682E335}" type="parTrans" cxnId="{F4A9A3F6-54AF-49C1-8095-21E085D17D19}">
      <dgm:prSet/>
      <dgm:spPr/>
      <dgm:t>
        <a:bodyPr/>
        <a:lstStyle/>
        <a:p>
          <a:endParaRPr lang="es-CU"/>
        </a:p>
      </dgm:t>
    </dgm:pt>
    <dgm:pt modelId="{C17CA58F-A8AF-4229-AC7F-7CC34DF37146}" type="sibTrans" cxnId="{F4A9A3F6-54AF-49C1-8095-21E085D17D19}">
      <dgm:prSet/>
      <dgm:spPr/>
      <dgm:t>
        <a:bodyPr/>
        <a:lstStyle/>
        <a:p>
          <a:endParaRPr lang="es-CU"/>
        </a:p>
      </dgm:t>
    </dgm:pt>
    <dgm:pt modelId="{78C4FC46-E938-45CD-A0A9-05EF49451561}">
      <dgm:prSet phldrT="[Texto]" custT="1"/>
      <dgm:spPr/>
      <dgm:t>
        <a:bodyPr/>
        <a:lstStyle/>
        <a:p>
          <a:r>
            <a:rPr lang="es-ES" sz="2400" b="1" dirty="0">
              <a:effectLst>
                <a:outerShdw blurRad="38100" dist="38100" dir="2700000" algn="tl">
                  <a:srgbClr val="000000">
                    <a:alpha val="43137"/>
                  </a:srgbClr>
                </a:outerShdw>
              </a:effectLst>
              <a:latin typeface="Futura Bk BT" panose="020B0502020204020303"/>
            </a:rPr>
            <a:t>Codificación</a:t>
          </a:r>
          <a:endParaRPr lang="es-CU" sz="2400" b="1" dirty="0">
            <a:effectLst>
              <a:outerShdw blurRad="38100" dist="38100" dir="2700000" algn="tl">
                <a:srgbClr val="000000">
                  <a:alpha val="43137"/>
                </a:srgbClr>
              </a:outerShdw>
            </a:effectLst>
            <a:latin typeface="Futura Bk BT" panose="020B0502020204020303"/>
          </a:endParaRPr>
        </a:p>
      </dgm:t>
    </dgm:pt>
    <dgm:pt modelId="{FE77F890-E3A9-4F6C-B97D-FAAB55F04D12}" type="parTrans" cxnId="{9517DBC2-E1CA-429D-AD58-6CA965AC89FB}">
      <dgm:prSet/>
      <dgm:spPr/>
      <dgm:t>
        <a:bodyPr/>
        <a:lstStyle/>
        <a:p>
          <a:endParaRPr lang="es-CU"/>
        </a:p>
      </dgm:t>
    </dgm:pt>
    <dgm:pt modelId="{97CAADC1-8550-495F-BC9A-556CCF5DEB37}" type="sibTrans" cxnId="{9517DBC2-E1CA-429D-AD58-6CA965AC89FB}">
      <dgm:prSet/>
      <dgm:spPr/>
      <dgm:t>
        <a:bodyPr/>
        <a:lstStyle/>
        <a:p>
          <a:endParaRPr lang="es-CU"/>
        </a:p>
      </dgm:t>
    </dgm:pt>
    <dgm:pt modelId="{36F1DC70-0C5A-4EE8-98F7-AE1F57D06CA7}">
      <dgm:prSet phldrT="[Texto]" custT="1"/>
      <dgm:spPr/>
      <dgm:t>
        <a:bodyPr/>
        <a:lstStyle/>
        <a:p>
          <a:r>
            <a:rPr lang="es-ES" sz="2400" b="1" dirty="0">
              <a:effectLst>
                <a:outerShdw blurRad="38100" dist="38100" dir="2700000" algn="tl">
                  <a:srgbClr val="000000">
                    <a:alpha val="43137"/>
                  </a:srgbClr>
                </a:outerShdw>
              </a:effectLst>
              <a:latin typeface="Futura Bk BT" panose="020B0502020204020303"/>
            </a:rPr>
            <a:t>Pruebas</a:t>
          </a:r>
          <a:endParaRPr lang="es-CU" sz="2400" b="1" dirty="0">
            <a:effectLst>
              <a:outerShdw blurRad="38100" dist="38100" dir="2700000" algn="tl">
                <a:srgbClr val="000000">
                  <a:alpha val="43137"/>
                </a:srgbClr>
              </a:outerShdw>
            </a:effectLst>
            <a:latin typeface="Futura Bk BT" panose="020B0502020204020303"/>
          </a:endParaRPr>
        </a:p>
      </dgm:t>
    </dgm:pt>
    <dgm:pt modelId="{D4A93335-CB2B-4CF8-A017-EF269E637568}" type="parTrans" cxnId="{6B08DF3C-C8E9-4DB0-B5A1-021BA7759073}">
      <dgm:prSet/>
      <dgm:spPr/>
      <dgm:t>
        <a:bodyPr/>
        <a:lstStyle/>
        <a:p>
          <a:endParaRPr lang="es-CU"/>
        </a:p>
      </dgm:t>
    </dgm:pt>
    <dgm:pt modelId="{5D8C7232-A2D4-459D-9A6C-2AC26CD87017}" type="sibTrans" cxnId="{6B08DF3C-C8E9-4DB0-B5A1-021BA7759073}">
      <dgm:prSet/>
      <dgm:spPr/>
      <dgm:t>
        <a:bodyPr/>
        <a:lstStyle/>
        <a:p>
          <a:endParaRPr lang="es-CU"/>
        </a:p>
      </dgm:t>
    </dgm:pt>
    <dgm:pt modelId="{E2448F87-E754-491D-A56F-1CB6DAC2E21D}" type="pres">
      <dgm:prSet presAssocID="{BB3DC25A-5EE4-4B21-8ABA-0097CCA442AA}" presName="rootnode" presStyleCnt="0">
        <dgm:presLayoutVars>
          <dgm:chMax/>
          <dgm:chPref/>
          <dgm:dir/>
          <dgm:animLvl val="lvl"/>
        </dgm:presLayoutVars>
      </dgm:prSet>
      <dgm:spPr/>
    </dgm:pt>
    <dgm:pt modelId="{757F27F8-A0FA-4965-B654-1747E6DA1605}" type="pres">
      <dgm:prSet presAssocID="{86709DCE-2927-4FF5-819C-84AC5874BA19}" presName="composite" presStyleCnt="0"/>
      <dgm:spPr/>
    </dgm:pt>
    <dgm:pt modelId="{A61137F9-1980-4E91-827E-D13EEFC63FEC}" type="pres">
      <dgm:prSet presAssocID="{86709DCE-2927-4FF5-819C-84AC5874BA19}" presName="bentUpArrow1" presStyleLbl="alignImgPlace1" presStyleIdx="0" presStyleCnt="3"/>
      <dgm:spPr/>
    </dgm:pt>
    <dgm:pt modelId="{C7CE0C6D-66B5-4DCB-8C82-AED57FB8385D}" type="pres">
      <dgm:prSet presAssocID="{86709DCE-2927-4FF5-819C-84AC5874BA19}" presName="ParentText" presStyleLbl="node1" presStyleIdx="0" presStyleCnt="4" custScaleX="124311" custScaleY="48967">
        <dgm:presLayoutVars>
          <dgm:chMax val="1"/>
          <dgm:chPref val="1"/>
          <dgm:bulletEnabled val="1"/>
        </dgm:presLayoutVars>
      </dgm:prSet>
      <dgm:spPr/>
    </dgm:pt>
    <dgm:pt modelId="{F950945E-8612-4CF3-B30F-4F4150EDCE23}" type="pres">
      <dgm:prSet presAssocID="{86709DCE-2927-4FF5-819C-84AC5874BA19}" presName="ChildText" presStyleLbl="revTx" presStyleIdx="0" presStyleCnt="3">
        <dgm:presLayoutVars>
          <dgm:chMax val="0"/>
          <dgm:chPref val="0"/>
          <dgm:bulletEnabled val="1"/>
        </dgm:presLayoutVars>
      </dgm:prSet>
      <dgm:spPr/>
    </dgm:pt>
    <dgm:pt modelId="{772D9647-639A-4E62-916F-EA2C38894F67}" type="pres">
      <dgm:prSet presAssocID="{D8B7950B-E355-4DAA-8CAD-4337FD1ACCE3}" presName="sibTrans" presStyleCnt="0"/>
      <dgm:spPr/>
    </dgm:pt>
    <dgm:pt modelId="{B1F0B1DE-4575-4C64-A913-046829F1F328}" type="pres">
      <dgm:prSet presAssocID="{0AC0C634-CDA6-40B7-AE58-C70D0C190581}" presName="composite" presStyleCnt="0"/>
      <dgm:spPr/>
    </dgm:pt>
    <dgm:pt modelId="{610F2CA1-107D-4EE5-A40E-DC488CC87342}" type="pres">
      <dgm:prSet presAssocID="{0AC0C634-CDA6-40B7-AE58-C70D0C190581}" presName="bentUpArrow1" presStyleLbl="alignImgPlace1" presStyleIdx="1" presStyleCnt="3"/>
      <dgm:spPr/>
    </dgm:pt>
    <dgm:pt modelId="{EF0DC766-EAEA-47C8-BE5D-C48CA6EB7406}" type="pres">
      <dgm:prSet presAssocID="{0AC0C634-CDA6-40B7-AE58-C70D0C190581}" presName="ParentText" presStyleLbl="node1" presStyleIdx="1" presStyleCnt="4" custScaleX="124311" custScaleY="48967" custLinFactNeighborX="12738" custLinFactNeighborY="6996">
        <dgm:presLayoutVars>
          <dgm:chMax val="1"/>
          <dgm:chPref val="1"/>
          <dgm:bulletEnabled val="1"/>
        </dgm:presLayoutVars>
      </dgm:prSet>
      <dgm:spPr/>
    </dgm:pt>
    <dgm:pt modelId="{870723CE-C714-4379-8E4C-45484B8711EC}" type="pres">
      <dgm:prSet presAssocID="{0AC0C634-CDA6-40B7-AE58-C70D0C190581}" presName="ChildText" presStyleLbl="revTx" presStyleIdx="1" presStyleCnt="3">
        <dgm:presLayoutVars>
          <dgm:chMax val="0"/>
          <dgm:chPref val="0"/>
          <dgm:bulletEnabled val="1"/>
        </dgm:presLayoutVars>
      </dgm:prSet>
      <dgm:spPr/>
    </dgm:pt>
    <dgm:pt modelId="{BE1530BD-A10C-410A-8AF8-5D26D30DF46B}" type="pres">
      <dgm:prSet presAssocID="{C17CA58F-A8AF-4229-AC7F-7CC34DF37146}" presName="sibTrans" presStyleCnt="0"/>
      <dgm:spPr/>
    </dgm:pt>
    <dgm:pt modelId="{DCE7C244-8205-405E-A193-69F86D8114FD}" type="pres">
      <dgm:prSet presAssocID="{78C4FC46-E938-45CD-A0A9-05EF49451561}" presName="composite" presStyleCnt="0"/>
      <dgm:spPr/>
    </dgm:pt>
    <dgm:pt modelId="{9B615345-60C1-416F-BB56-387F8B11480E}" type="pres">
      <dgm:prSet presAssocID="{78C4FC46-E938-45CD-A0A9-05EF49451561}" presName="bentUpArrow1" presStyleLbl="alignImgPlace1" presStyleIdx="2" presStyleCnt="3"/>
      <dgm:spPr/>
    </dgm:pt>
    <dgm:pt modelId="{A336E730-6939-4FCE-BFE5-B3451760B2E2}" type="pres">
      <dgm:prSet presAssocID="{78C4FC46-E938-45CD-A0A9-05EF49451561}" presName="ParentText" presStyleLbl="node1" presStyleIdx="2" presStyleCnt="4" custScaleX="124311" custScaleY="48967" custLinFactNeighborX="6947" custLinFactNeighborY="7218">
        <dgm:presLayoutVars>
          <dgm:chMax val="1"/>
          <dgm:chPref val="1"/>
          <dgm:bulletEnabled val="1"/>
        </dgm:presLayoutVars>
      </dgm:prSet>
      <dgm:spPr/>
    </dgm:pt>
    <dgm:pt modelId="{0E82B1C0-F18D-4127-A15D-A866DDDA4745}" type="pres">
      <dgm:prSet presAssocID="{78C4FC46-E938-45CD-A0A9-05EF49451561}" presName="ChildText" presStyleLbl="revTx" presStyleIdx="2" presStyleCnt="3">
        <dgm:presLayoutVars>
          <dgm:chMax val="0"/>
          <dgm:chPref val="0"/>
          <dgm:bulletEnabled val="1"/>
        </dgm:presLayoutVars>
      </dgm:prSet>
      <dgm:spPr/>
    </dgm:pt>
    <dgm:pt modelId="{50ADAE36-7416-4A87-B5B1-87BA3EF2BD32}" type="pres">
      <dgm:prSet presAssocID="{97CAADC1-8550-495F-BC9A-556CCF5DEB37}" presName="sibTrans" presStyleCnt="0"/>
      <dgm:spPr/>
    </dgm:pt>
    <dgm:pt modelId="{4634B369-E56D-419D-B4B2-D8BE6DB1CA1C}" type="pres">
      <dgm:prSet presAssocID="{36F1DC70-0C5A-4EE8-98F7-AE1F57D06CA7}" presName="composite" presStyleCnt="0"/>
      <dgm:spPr/>
    </dgm:pt>
    <dgm:pt modelId="{3DCB3A2C-D849-4933-A313-850DD097DB56}" type="pres">
      <dgm:prSet presAssocID="{36F1DC70-0C5A-4EE8-98F7-AE1F57D06CA7}" presName="ParentText" presStyleLbl="node1" presStyleIdx="3" presStyleCnt="4" custScaleX="124311" custScaleY="48967" custLinFactNeighborX="5684" custLinFactNeighborY="17143">
        <dgm:presLayoutVars>
          <dgm:chMax val="1"/>
          <dgm:chPref val="1"/>
          <dgm:bulletEnabled val="1"/>
        </dgm:presLayoutVars>
      </dgm:prSet>
      <dgm:spPr/>
    </dgm:pt>
  </dgm:ptLst>
  <dgm:cxnLst>
    <dgm:cxn modelId="{DB496C08-FD02-4571-BA89-0EACD9B8D2F2}" type="presOf" srcId="{86709DCE-2927-4FF5-819C-84AC5874BA19}" destId="{C7CE0C6D-66B5-4DCB-8C82-AED57FB8385D}" srcOrd="0" destOrd="0" presId="urn:microsoft.com/office/officeart/2005/8/layout/StepDownProcess"/>
    <dgm:cxn modelId="{6B08DF3C-C8E9-4DB0-B5A1-021BA7759073}" srcId="{BB3DC25A-5EE4-4B21-8ABA-0097CCA442AA}" destId="{36F1DC70-0C5A-4EE8-98F7-AE1F57D06CA7}" srcOrd="3" destOrd="0" parTransId="{D4A93335-CB2B-4CF8-A017-EF269E637568}" sibTransId="{5D8C7232-A2D4-459D-9A6C-2AC26CD87017}"/>
    <dgm:cxn modelId="{80F4E34C-C4A6-4575-8B52-EE12141361BD}" type="presOf" srcId="{78C4FC46-E938-45CD-A0A9-05EF49451561}" destId="{A336E730-6939-4FCE-BFE5-B3451760B2E2}" srcOrd="0" destOrd="0" presId="urn:microsoft.com/office/officeart/2005/8/layout/StepDownProcess"/>
    <dgm:cxn modelId="{97920E59-CD39-4AF0-A095-94716194E696}" type="presOf" srcId="{0AC0C634-CDA6-40B7-AE58-C70D0C190581}" destId="{EF0DC766-EAEA-47C8-BE5D-C48CA6EB7406}" srcOrd="0" destOrd="0" presId="urn:microsoft.com/office/officeart/2005/8/layout/StepDownProcess"/>
    <dgm:cxn modelId="{2CC9A58C-C284-4653-8EBE-337945D1C2E6}" type="presOf" srcId="{36F1DC70-0C5A-4EE8-98F7-AE1F57D06CA7}" destId="{3DCB3A2C-D849-4933-A313-850DD097DB56}" srcOrd="0" destOrd="0" presId="urn:microsoft.com/office/officeart/2005/8/layout/StepDownProcess"/>
    <dgm:cxn modelId="{83FD77BE-A2FD-407A-96BC-A99DA6A0F7B8}" type="presOf" srcId="{BB3DC25A-5EE4-4B21-8ABA-0097CCA442AA}" destId="{E2448F87-E754-491D-A56F-1CB6DAC2E21D}" srcOrd="0" destOrd="0" presId="urn:microsoft.com/office/officeart/2005/8/layout/StepDownProcess"/>
    <dgm:cxn modelId="{9517DBC2-E1CA-429D-AD58-6CA965AC89FB}" srcId="{BB3DC25A-5EE4-4B21-8ABA-0097CCA442AA}" destId="{78C4FC46-E938-45CD-A0A9-05EF49451561}" srcOrd="2" destOrd="0" parTransId="{FE77F890-E3A9-4F6C-B97D-FAAB55F04D12}" sibTransId="{97CAADC1-8550-495F-BC9A-556CCF5DEB37}"/>
    <dgm:cxn modelId="{58F584D9-0605-4A81-83E0-E60FAB9C54F7}" srcId="{BB3DC25A-5EE4-4B21-8ABA-0097CCA442AA}" destId="{86709DCE-2927-4FF5-819C-84AC5874BA19}" srcOrd="0" destOrd="0" parTransId="{AC32D54F-B42C-46B0-A219-3A9328DC4791}" sibTransId="{D8B7950B-E355-4DAA-8CAD-4337FD1ACCE3}"/>
    <dgm:cxn modelId="{F4A9A3F6-54AF-49C1-8095-21E085D17D19}" srcId="{BB3DC25A-5EE4-4B21-8ABA-0097CCA442AA}" destId="{0AC0C634-CDA6-40B7-AE58-C70D0C190581}" srcOrd="1" destOrd="0" parTransId="{C7B16A67-27D4-404C-810C-57808682E335}" sibTransId="{C17CA58F-A8AF-4229-AC7F-7CC34DF37146}"/>
    <dgm:cxn modelId="{0B6DFE7F-EAC4-4896-BD04-5B7C6C84AE64}" type="presParOf" srcId="{E2448F87-E754-491D-A56F-1CB6DAC2E21D}" destId="{757F27F8-A0FA-4965-B654-1747E6DA1605}" srcOrd="0" destOrd="0" presId="urn:microsoft.com/office/officeart/2005/8/layout/StepDownProcess"/>
    <dgm:cxn modelId="{A393D1ED-3C23-420E-948C-473E320F8D83}" type="presParOf" srcId="{757F27F8-A0FA-4965-B654-1747E6DA1605}" destId="{A61137F9-1980-4E91-827E-D13EEFC63FEC}" srcOrd="0" destOrd="0" presId="urn:microsoft.com/office/officeart/2005/8/layout/StepDownProcess"/>
    <dgm:cxn modelId="{538D870F-D082-452C-AD49-C014E33A160B}" type="presParOf" srcId="{757F27F8-A0FA-4965-B654-1747E6DA1605}" destId="{C7CE0C6D-66B5-4DCB-8C82-AED57FB8385D}" srcOrd="1" destOrd="0" presId="urn:microsoft.com/office/officeart/2005/8/layout/StepDownProcess"/>
    <dgm:cxn modelId="{B10EF2BE-DFFF-43DD-A0C3-E474A70C1EA8}" type="presParOf" srcId="{757F27F8-A0FA-4965-B654-1747E6DA1605}" destId="{F950945E-8612-4CF3-B30F-4F4150EDCE23}" srcOrd="2" destOrd="0" presId="urn:microsoft.com/office/officeart/2005/8/layout/StepDownProcess"/>
    <dgm:cxn modelId="{0E0689AE-767B-4EC3-8B1D-A13512324300}" type="presParOf" srcId="{E2448F87-E754-491D-A56F-1CB6DAC2E21D}" destId="{772D9647-639A-4E62-916F-EA2C38894F67}" srcOrd="1" destOrd="0" presId="urn:microsoft.com/office/officeart/2005/8/layout/StepDownProcess"/>
    <dgm:cxn modelId="{DD5F5E87-9DEC-475C-93CD-251288A58223}" type="presParOf" srcId="{E2448F87-E754-491D-A56F-1CB6DAC2E21D}" destId="{B1F0B1DE-4575-4C64-A913-046829F1F328}" srcOrd="2" destOrd="0" presId="urn:microsoft.com/office/officeart/2005/8/layout/StepDownProcess"/>
    <dgm:cxn modelId="{557B7A69-1601-4D3A-9217-178066DE366A}" type="presParOf" srcId="{B1F0B1DE-4575-4C64-A913-046829F1F328}" destId="{610F2CA1-107D-4EE5-A40E-DC488CC87342}" srcOrd="0" destOrd="0" presId="urn:microsoft.com/office/officeart/2005/8/layout/StepDownProcess"/>
    <dgm:cxn modelId="{A34F1C1E-CE15-4AA2-A5EC-3F23C64EF645}" type="presParOf" srcId="{B1F0B1DE-4575-4C64-A913-046829F1F328}" destId="{EF0DC766-EAEA-47C8-BE5D-C48CA6EB7406}" srcOrd="1" destOrd="0" presId="urn:microsoft.com/office/officeart/2005/8/layout/StepDownProcess"/>
    <dgm:cxn modelId="{43B15B32-F872-45AE-B8A1-75F82E71B73E}" type="presParOf" srcId="{B1F0B1DE-4575-4C64-A913-046829F1F328}" destId="{870723CE-C714-4379-8E4C-45484B8711EC}" srcOrd="2" destOrd="0" presId="urn:microsoft.com/office/officeart/2005/8/layout/StepDownProcess"/>
    <dgm:cxn modelId="{88599079-C69C-43B0-BFBD-11B6B5E7B97C}" type="presParOf" srcId="{E2448F87-E754-491D-A56F-1CB6DAC2E21D}" destId="{BE1530BD-A10C-410A-8AF8-5D26D30DF46B}" srcOrd="3" destOrd="0" presId="urn:microsoft.com/office/officeart/2005/8/layout/StepDownProcess"/>
    <dgm:cxn modelId="{2F530352-DF2F-4513-862B-631FA8D06478}" type="presParOf" srcId="{E2448F87-E754-491D-A56F-1CB6DAC2E21D}" destId="{DCE7C244-8205-405E-A193-69F86D8114FD}" srcOrd="4" destOrd="0" presId="urn:microsoft.com/office/officeart/2005/8/layout/StepDownProcess"/>
    <dgm:cxn modelId="{6BB7A96A-9BDD-4B30-8B4A-45192FFDEEAC}" type="presParOf" srcId="{DCE7C244-8205-405E-A193-69F86D8114FD}" destId="{9B615345-60C1-416F-BB56-387F8B11480E}" srcOrd="0" destOrd="0" presId="urn:microsoft.com/office/officeart/2005/8/layout/StepDownProcess"/>
    <dgm:cxn modelId="{088DF4D1-71FC-44C4-8C68-3A785172DE80}" type="presParOf" srcId="{DCE7C244-8205-405E-A193-69F86D8114FD}" destId="{A336E730-6939-4FCE-BFE5-B3451760B2E2}" srcOrd="1" destOrd="0" presId="urn:microsoft.com/office/officeart/2005/8/layout/StepDownProcess"/>
    <dgm:cxn modelId="{B98B91EA-A6D6-442F-AF81-46DF940D1662}" type="presParOf" srcId="{DCE7C244-8205-405E-A193-69F86D8114FD}" destId="{0E82B1C0-F18D-4127-A15D-A866DDDA4745}" srcOrd="2" destOrd="0" presId="urn:microsoft.com/office/officeart/2005/8/layout/StepDownProcess"/>
    <dgm:cxn modelId="{118D394C-7837-422C-AD83-96E442BEE177}" type="presParOf" srcId="{E2448F87-E754-491D-A56F-1CB6DAC2E21D}" destId="{50ADAE36-7416-4A87-B5B1-87BA3EF2BD32}" srcOrd="5" destOrd="0" presId="urn:microsoft.com/office/officeart/2005/8/layout/StepDownProcess"/>
    <dgm:cxn modelId="{9077B6A0-3142-4FDA-9B24-01DD62D76426}" type="presParOf" srcId="{E2448F87-E754-491D-A56F-1CB6DAC2E21D}" destId="{4634B369-E56D-419D-B4B2-D8BE6DB1CA1C}" srcOrd="6" destOrd="0" presId="urn:microsoft.com/office/officeart/2005/8/layout/StepDownProcess"/>
    <dgm:cxn modelId="{A0BD2310-C19D-4130-94DC-82E86AF1430F}" type="presParOf" srcId="{4634B369-E56D-419D-B4B2-D8BE6DB1CA1C}" destId="{3DCB3A2C-D849-4933-A313-850DD097DB56}"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137F9-1980-4E91-827E-D13EEFC63FEC}">
      <dsp:nvSpPr>
        <dsp:cNvPr id="0" name=""/>
        <dsp:cNvSpPr/>
      </dsp:nvSpPr>
      <dsp:spPr>
        <a:xfrm rot="5400000">
          <a:off x="875217" y="1181066"/>
          <a:ext cx="1131701" cy="128840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C7CE0C6D-66B5-4DCB-8C82-AED57FB8385D}">
      <dsp:nvSpPr>
        <dsp:cNvPr id="0" name=""/>
        <dsp:cNvSpPr/>
      </dsp:nvSpPr>
      <dsp:spPr>
        <a:xfrm>
          <a:off x="343808" y="266820"/>
          <a:ext cx="2368272" cy="652985"/>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effectLst>
                <a:outerShdw blurRad="38100" dist="38100" dir="2700000" algn="tl">
                  <a:srgbClr val="000000">
                    <a:alpha val="43137"/>
                  </a:srgbClr>
                </a:outerShdw>
              </a:effectLst>
              <a:latin typeface="Futura Bk BT" panose="020B0502020204020303"/>
            </a:rPr>
            <a:t>Planificación</a:t>
          </a:r>
          <a:endParaRPr lang="es-CU" sz="2400" b="1" kern="1200" dirty="0">
            <a:effectLst>
              <a:outerShdw blurRad="38100" dist="38100" dir="2700000" algn="tl">
                <a:srgbClr val="000000">
                  <a:alpha val="43137"/>
                </a:srgbClr>
              </a:outerShdw>
            </a:effectLst>
            <a:latin typeface="Futura Bk BT" panose="020B0502020204020303"/>
          </a:endParaRPr>
        </a:p>
      </dsp:txBody>
      <dsp:txXfrm>
        <a:off x="375690" y="298702"/>
        <a:ext cx="2304508" cy="589221"/>
      </dsp:txXfrm>
    </dsp:sp>
    <dsp:sp modelId="{F950945E-8612-4CF3-B30F-4F4150EDCE23}">
      <dsp:nvSpPr>
        <dsp:cNvPr id="0" name=""/>
        <dsp:cNvSpPr/>
      </dsp:nvSpPr>
      <dsp:spPr>
        <a:xfrm>
          <a:off x="2480504" y="53734"/>
          <a:ext cx="1385602" cy="10778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0F2CA1-107D-4EE5-A40E-DC488CC87342}">
      <dsp:nvSpPr>
        <dsp:cNvPr id="0" name=""/>
        <dsp:cNvSpPr/>
      </dsp:nvSpPr>
      <dsp:spPr>
        <a:xfrm rot="5400000">
          <a:off x="2565920" y="2551869"/>
          <a:ext cx="1131701" cy="128840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EF0DC766-EAEA-47C8-BE5D-C48CA6EB7406}">
      <dsp:nvSpPr>
        <dsp:cNvPr id="0" name=""/>
        <dsp:cNvSpPr/>
      </dsp:nvSpPr>
      <dsp:spPr>
        <a:xfrm>
          <a:off x="2277186" y="1730916"/>
          <a:ext cx="2368272" cy="652985"/>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effectLst>
                <a:outerShdw blurRad="38100" dist="38100" dir="2700000" algn="tl">
                  <a:srgbClr val="000000">
                    <a:alpha val="43137"/>
                  </a:srgbClr>
                </a:outerShdw>
              </a:effectLst>
              <a:latin typeface="Futura Bk BT" panose="020B0502020204020303"/>
            </a:rPr>
            <a:t>Diseño</a:t>
          </a:r>
          <a:endParaRPr lang="es-CU" sz="2400" b="1" kern="1200" dirty="0">
            <a:effectLst>
              <a:outerShdw blurRad="38100" dist="38100" dir="2700000" algn="tl">
                <a:srgbClr val="000000">
                  <a:alpha val="43137"/>
                </a:srgbClr>
              </a:outerShdw>
            </a:effectLst>
            <a:latin typeface="Futura Bk BT" panose="020B0502020204020303"/>
          </a:endParaRPr>
        </a:p>
      </dsp:txBody>
      <dsp:txXfrm>
        <a:off x="2309068" y="1762798"/>
        <a:ext cx="2304508" cy="589221"/>
      </dsp:txXfrm>
    </dsp:sp>
    <dsp:sp modelId="{870723CE-C714-4379-8E4C-45484B8711EC}">
      <dsp:nvSpPr>
        <dsp:cNvPr id="0" name=""/>
        <dsp:cNvSpPr/>
      </dsp:nvSpPr>
      <dsp:spPr>
        <a:xfrm>
          <a:off x="4171208" y="1424537"/>
          <a:ext cx="1385602" cy="10778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615345-60C1-416F-BB56-387F8B11480E}">
      <dsp:nvSpPr>
        <dsp:cNvPr id="0" name=""/>
        <dsp:cNvSpPr/>
      </dsp:nvSpPr>
      <dsp:spPr>
        <a:xfrm rot="5400000">
          <a:off x="4256624" y="3922672"/>
          <a:ext cx="1131701" cy="1288402"/>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A336E730-6939-4FCE-BFE5-B3451760B2E2}">
      <dsp:nvSpPr>
        <dsp:cNvPr id="0" name=""/>
        <dsp:cNvSpPr/>
      </dsp:nvSpPr>
      <dsp:spPr>
        <a:xfrm>
          <a:off x="3857563" y="3104680"/>
          <a:ext cx="2368272" cy="652985"/>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effectLst>
                <a:outerShdw blurRad="38100" dist="38100" dir="2700000" algn="tl">
                  <a:srgbClr val="000000">
                    <a:alpha val="43137"/>
                  </a:srgbClr>
                </a:outerShdw>
              </a:effectLst>
              <a:latin typeface="Futura Bk BT" panose="020B0502020204020303"/>
            </a:rPr>
            <a:t>Codificación</a:t>
          </a:r>
          <a:endParaRPr lang="es-CU" sz="2400" b="1" kern="1200" dirty="0">
            <a:effectLst>
              <a:outerShdw blurRad="38100" dist="38100" dir="2700000" algn="tl">
                <a:srgbClr val="000000">
                  <a:alpha val="43137"/>
                </a:srgbClr>
              </a:outerShdw>
            </a:effectLst>
            <a:latin typeface="Futura Bk BT" panose="020B0502020204020303"/>
          </a:endParaRPr>
        </a:p>
      </dsp:txBody>
      <dsp:txXfrm>
        <a:off x="3889445" y="3136562"/>
        <a:ext cx="2304508" cy="589221"/>
      </dsp:txXfrm>
    </dsp:sp>
    <dsp:sp modelId="{0E82B1C0-F18D-4127-A15D-A866DDDA4745}">
      <dsp:nvSpPr>
        <dsp:cNvPr id="0" name=""/>
        <dsp:cNvSpPr/>
      </dsp:nvSpPr>
      <dsp:spPr>
        <a:xfrm>
          <a:off x="5861911" y="2795340"/>
          <a:ext cx="1385602" cy="10778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CB3A2C-D849-4933-A313-850DD097DB56}">
      <dsp:nvSpPr>
        <dsp:cNvPr id="0" name=""/>
        <dsp:cNvSpPr/>
      </dsp:nvSpPr>
      <dsp:spPr>
        <a:xfrm>
          <a:off x="5524205" y="4394749"/>
          <a:ext cx="2368272" cy="652985"/>
        </a:xfrm>
        <a:prstGeom prst="roundRect">
          <a:avLst>
            <a:gd name="adj" fmla="val 166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effectLst>
                <a:outerShdw blurRad="38100" dist="38100" dir="2700000" algn="tl">
                  <a:srgbClr val="000000">
                    <a:alpha val="43137"/>
                  </a:srgbClr>
                </a:outerShdw>
              </a:effectLst>
              <a:latin typeface="Futura Bk BT" panose="020B0502020204020303"/>
            </a:rPr>
            <a:t>Pruebas</a:t>
          </a:r>
          <a:endParaRPr lang="es-CU" sz="2400" b="1" kern="1200" dirty="0">
            <a:effectLst>
              <a:outerShdw blurRad="38100" dist="38100" dir="2700000" algn="tl">
                <a:srgbClr val="000000">
                  <a:alpha val="43137"/>
                </a:srgbClr>
              </a:outerShdw>
            </a:effectLst>
            <a:latin typeface="Futura Bk BT" panose="020B0502020204020303"/>
          </a:endParaRPr>
        </a:p>
      </dsp:txBody>
      <dsp:txXfrm>
        <a:off x="5556087" y="4426631"/>
        <a:ext cx="2304508" cy="58922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50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138D4-F3A1-AAF1-FA10-B9B1266730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82E86-5919-61FE-02D3-305B6DCC4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F384F-E84A-3CD3-2A80-D9E5BB742E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81C979-123F-8832-8A86-BD4A21367583}"/>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06387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226C3-525B-9BD3-7C41-29023543C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F2172-4276-4F96-D86B-5CA068B7C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6CAE4-2EC0-2478-68AE-4C31268864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C42FAF-D306-3168-8A79-D2A7FC61F4C1}"/>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5556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B009-A39E-B321-1250-D95C0CEFE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46303-C62A-E3D9-9ACB-4F06D4184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6A76B5-30F3-6C04-1A64-5EE7B4B81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B0DB9C-4C6D-D14D-913B-990BAF864BA6}"/>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9977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8113" y="766763"/>
            <a:ext cx="6823075" cy="3838575"/>
          </a:xfrm>
        </p:spPr>
      </p:sp>
      <p:sp>
        <p:nvSpPr>
          <p:cNvPr id="3" name="Marcador de notas 2"/>
          <p:cNvSpPr>
            <a:spLocks noGrp="1"/>
          </p:cNvSpPr>
          <p:nvPr>
            <p:ph type="body" idx="1"/>
          </p:nvPr>
        </p:nvSpPr>
        <p:spPr/>
        <p:txBody>
          <a:bodyPr/>
          <a:lstStyle/>
          <a:p>
            <a:r>
              <a:rPr lang="es-ES" dirty="0"/>
              <a:t>El sistema posee 8 requisitos no funcionales  estándares </a:t>
            </a:r>
            <a:endParaRPr lang="es-CU" dirty="0"/>
          </a:p>
        </p:txBody>
      </p:sp>
      <p:sp>
        <p:nvSpPr>
          <p:cNvPr id="4" name="Marcador de número de diapositiva 3"/>
          <p:cNvSpPr>
            <a:spLocks noGrp="1"/>
          </p:cNvSpPr>
          <p:nvPr>
            <p:ph type="sldNum" sz="quarter" idx="5"/>
          </p:nvPr>
        </p:nvSpPr>
        <p:spPr/>
        <p:txBody>
          <a:bodyPr/>
          <a:lstStyle/>
          <a:p>
            <a:fld id="{A9A0EA98-5831-4853-B862-C702E6EB345C}" type="slidenum">
              <a:rPr lang="en-US" smtClean="0"/>
              <a:t>6</a:t>
            </a:fld>
            <a:endParaRPr lang="en-US"/>
          </a:p>
        </p:txBody>
      </p:sp>
    </p:spTree>
    <p:extLst>
      <p:ext uri="{BB962C8B-B14F-4D97-AF65-F5344CB8AC3E}">
        <p14:creationId xmlns:p14="http://schemas.microsoft.com/office/powerpoint/2010/main" val="189251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8113" y="766763"/>
            <a:ext cx="6823075" cy="3838575"/>
          </a:xfrm>
        </p:spPr>
      </p:sp>
      <p:sp>
        <p:nvSpPr>
          <p:cNvPr id="3" name="Marcador de notas 2"/>
          <p:cNvSpPr>
            <a:spLocks noGrp="1"/>
          </p:cNvSpPr>
          <p:nvPr>
            <p:ph type="body" idx="1"/>
          </p:nvPr>
        </p:nvSpPr>
        <p:spPr/>
        <p:txBody>
          <a:bodyPr/>
          <a:lstStyle/>
          <a:p>
            <a:r>
              <a:rPr lang="es-ES" dirty="0"/>
              <a:t>Quisiera detenerme aquí  en estos requisitos no funcionales q son específicos para poder disfrutar de un buen funcionamiento de la plataforma.</a:t>
            </a:r>
            <a:endParaRPr lang="es-CU" dirty="0"/>
          </a:p>
        </p:txBody>
      </p:sp>
      <p:sp>
        <p:nvSpPr>
          <p:cNvPr id="4" name="Marcador de número de diapositiva 3"/>
          <p:cNvSpPr>
            <a:spLocks noGrp="1"/>
          </p:cNvSpPr>
          <p:nvPr>
            <p:ph type="sldNum" sz="quarter" idx="5"/>
          </p:nvPr>
        </p:nvSpPr>
        <p:spPr/>
        <p:txBody>
          <a:bodyPr/>
          <a:lstStyle/>
          <a:p>
            <a:fld id="{A9A0EA98-5831-4853-B862-C702E6EB345C}" type="slidenum">
              <a:rPr lang="en-US" smtClean="0"/>
              <a:t>7</a:t>
            </a:fld>
            <a:endParaRPr lang="en-US"/>
          </a:p>
        </p:txBody>
      </p:sp>
    </p:spTree>
    <p:extLst>
      <p:ext uri="{BB962C8B-B14F-4D97-AF65-F5344CB8AC3E}">
        <p14:creationId xmlns:p14="http://schemas.microsoft.com/office/powerpoint/2010/main" val="2683941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D57C4-214A-62DD-4BEB-EC89C63A7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D7AF9-7966-7405-D7C0-D7CD32C7D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867C6-1853-0441-173A-3E6BF1962E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FF562A-655A-71DD-02AF-564D284CA1A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4791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1048606" name="Date Placeholder 1"/>
          <p:cNvSpPr>
            <a:spLocks noGrp="1"/>
          </p:cNvSpPr>
          <p:nvPr>
            <p:ph type="dt" sz="half" idx="10"/>
          </p:nvPr>
        </p:nvSpPr>
        <p:spPr/>
        <p:txBody>
          <a:bodyPr/>
          <a:lstStyle/>
          <a:p>
            <a:fld id="{58166F71-B2CE-4551-8A61-74AD8BB622D3}" type="datetimeFigureOut">
              <a:rPr lang="es-CU" smtClean="0"/>
              <a:t>18/9/2024</a:t>
            </a:fld>
            <a:endParaRPr lang="es-CU"/>
          </a:p>
        </p:txBody>
      </p:sp>
      <p:sp>
        <p:nvSpPr>
          <p:cNvPr id="1048607" name="Footer Placeholder 2"/>
          <p:cNvSpPr>
            <a:spLocks noGrp="1"/>
          </p:cNvSpPr>
          <p:nvPr>
            <p:ph type="ftr" sz="quarter" idx="11"/>
          </p:nvPr>
        </p:nvSpPr>
        <p:spPr/>
        <p:txBody>
          <a:bodyPr/>
          <a:lstStyle/>
          <a:p>
            <a:endParaRPr lang="es-CU"/>
          </a:p>
        </p:txBody>
      </p:sp>
      <p:sp>
        <p:nvSpPr>
          <p:cNvPr id="104860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09" name="Slide Number Placeholder 3"/>
          <p:cNvSpPr>
            <a:spLocks noGrp="1"/>
          </p:cNvSpPr>
          <p:nvPr>
            <p:ph type="sldNum" sz="quarter" idx="12"/>
          </p:nvPr>
        </p:nvSpPr>
        <p:spPr/>
        <p:txBody>
          <a:bodyPr/>
          <a:lstStyle/>
          <a:p>
            <a:fld id="{58AAFA24-074B-4E64-BEAD-CE04D293DADD}" type="slidenum">
              <a:rPr lang="es-CU" smtClean="0"/>
              <a:t>‹Nº›</a:t>
            </a:fld>
            <a:endParaRPr lang="es-CU"/>
          </a:p>
        </p:txBody>
      </p:sp>
    </p:spTree>
    <p:extLst>
      <p:ext uri="{BB962C8B-B14F-4D97-AF65-F5344CB8AC3E}">
        <p14:creationId xmlns:p14="http://schemas.microsoft.com/office/powerpoint/2010/main" val="139221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pixabay.com/es/persona-usuario-avatar-hombre-31113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C3112-46AB-D7BC-18B0-09920D16836E}"/>
            </a:ext>
          </a:extLst>
        </p:cNvPr>
        <p:cNvGrpSpPr/>
        <p:nvPr/>
      </p:nvGrpSpPr>
      <p:grpSpPr>
        <a:xfrm>
          <a:off x="0" y="0"/>
          <a:ext cx="0" cy="0"/>
          <a:chOff x="0" y="0"/>
          <a:chExt cx="0" cy="0"/>
        </a:xfrm>
      </p:grpSpPr>
      <p:sp>
        <p:nvSpPr>
          <p:cNvPr id="5" name="Shape 2">
            <a:extLst>
              <a:ext uri="{FF2B5EF4-FFF2-40B4-BE49-F238E27FC236}">
                <a16:creationId xmlns:a16="http://schemas.microsoft.com/office/drawing/2014/main" id="{68E786B6-BB55-3A8F-5902-20D8E6F61097}"/>
              </a:ext>
            </a:extLst>
          </p:cNvPr>
          <p:cNvSpPr/>
          <p:nvPr/>
        </p:nvSpPr>
        <p:spPr>
          <a:xfrm>
            <a:off x="761762" y="6944201"/>
            <a:ext cx="348258" cy="348258"/>
          </a:xfrm>
          <a:prstGeom prst="roundRect">
            <a:avLst>
              <a:gd name="adj" fmla="val 26253770"/>
            </a:avLst>
          </a:prstGeom>
          <a:noFill/>
          <a:ln w="7620">
            <a:solidFill>
              <a:srgbClr val="FFFFFF"/>
            </a:solidFill>
            <a:prstDash val="solid"/>
          </a:ln>
        </p:spPr>
      </p:sp>
      <p:sp>
        <p:nvSpPr>
          <p:cNvPr id="6" name="CuadroTexto 5">
            <a:extLst>
              <a:ext uri="{FF2B5EF4-FFF2-40B4-BE49-F238E27FC236}">
                <a16:creationId xmlns:a16="http://schemas.microsoft.com/office/drawing/2014/main" id="{19FFCC28-BA49-B95A-9644-3146131CEFCB}"/>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pic>
        <p:nvPicPr>
          <p:cNvPr id="7" name="Picture 1">
            <a:extLst>
              <a:ext uri="{FF2B5EF4-FFF2-40B4-BE49-F238E27FC236}">
                <a16:creationId xmlns:a16="http://schemas.microsoft.com/office/drawing/2014/main" id="{5EA6F058-77F4-6B76-1B3A-15623B12F8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330"/>
            <a:ext cx="3858322" cy="82459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
            <a:extLst>
              <a:ext uri="{FF2B5EF4-FFF2-40B4-BE49-F238E27FC236}">
                <a16:creationId xmlns:a16="http://schemas.microsoft.com/office/drawing/2014/main" id="{5CEE6D6D-174E-2C31-BC5B-074CB596C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554" y="402050"/>
            <a:ext cx="2328863" cy="625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3">
            <a:extLst>
              <a:ext uri="{FF2B5EF4-FFF2-40B4-BE49-F238E27FC236}">
                <a16:creationId xmlns:a16="http://schemas.microsoft.com/office/drawing/2014/main" id="{8D590D10-0EC3-5DA9-F365-013CAD309C07}"/>
              </a:ext>
            </a:extLst>
          </p:cNvPr>
          <p:cNvSpPr txBox="1">
            <a:spLocks noChangeArrowheads="1"/>
          </p:cNvSpPr>
          <p:nvPr/>
        </p:nvSpPr>
        <p:spPr bwMode="auto">
          <a:xfrm>
            <a:off x="5308265" y="6977422"/>
            <a:ext cx="8371114"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sz="2000" b="1" dirty="0">
                <a:solidFill>
                  <a:schemeClr val="tx1"/>
                </a:solidFill>
                <a:effectLst>
                  <a:outerShdw blurRad="38100" dist="38100" dir="2700000" algn="tl">
                    <a:srgbClr val="000000">
                      <a:alpha val="43137"/>
                    </a:srgbClr>
                  </a:outerShdw>
                </a:effectLst>
                <a:latin typeface="Futura Bk BT" panose="020B0502020204020303"/>
                <a:ea typeface="Calibri" panose="020F0502020204030204" pitchFamily="34" charset="0"/>
              </a:rPr>
              <a:t>Facultad de Ingeniería en Telecomunicaciones, Informática y Biomédica</a:t>
            </a:r>
          </a:p>
          <a:p>
            <a:pPr algn="ctr"/>
            <a:r>
              <a:rPr lang="es-ES" sz="2000" b="1" dirty="0">
                <a:solidFill>
                  <a:schemeClr val="tx1"/>
                </a:solidFill>
                <a:effectLst>
                  <a:outerShdw blurRad="38100" dist="38100" dir="2700000" algn="tl">
                    <a:srgbClr val="000000">
                      <a:alpha val="43137"/>
                    </a:srgbClr>
                  </a:outerShdw>
                </a:effectLst>
                <a:latin typeface="Futura Bk BT" panose="020B0502020204020303"/>
              </a:rPr>
              <a:t>Santiago de Cuba, noviembre, 2023</a:t>
            </a:r>
          </a:p>
        </p:txBody>
      </p:sp>
      <p:sp>
        <p:nvSpPr>
          <p:cNvPr id="11" name="CuadroTexto 10">
            <a:extLst>
              <a:ext uri="{FF2B5EF4-FFF2-40B4-BE49-F238E27FC236}">
                <a16:creationId xmlns:a16="http://schemas.microsoft.com/office/drawing/2014/main" id="{11F99E05-8CD6-50B7-CC12-E8E27CCCE1DB}"/>
              </a:ext>
            </a:extLst>
          </p:cNvPr>
          <p:cNvSpPr txBox="1"/>
          <p:nvPr/>
        </p:nvSpPr>
        <p:spPr>
          <a:xfrm>
            <a:off x="5523400" y="1862617"/>
            <a:ext cx="7940843" cy="3922099"/>
          </a:xfrm>
          <a:prstGeom prst="rect">
            <a:avLst/>
          </a:prstGeom>
          <a:noFill/>
        </p:spPr>
        <p:txBody>
          <a:bodyPr wrap="square" rtlCol="0">
            <a:spAutoFit/>
          </a:bodyPr>
          <a:lstStyle/>
          <a:p>
            <a:r>
              <a:rPr lang="es-ES" sz="4000" b="1" kern="100" dirty="0">
                <a:effectLst/>
                <a:latin typeface="Arial" panose="020B0604020202020204" pitchFamily="34" charset="0"/>
                <a:ea typeface="Aptos" panose="020B0004020202020204" pitchFamily="34" charset="0"/>
                <a:cs typeface="SimSun" panose="02010600030101010101" pitchFamily="2" charset="-122"/>
              </a:rPr>
              <a:t>Proyecto Practica Profesional</a:t>
            </a:r>
          </a:p>
          <a:p>
            <a:endParaRPr lang="es-US" sz="4000" b="1" kern="100" dirty="0">
              <a:effectLst/>
              <a:latin typeface="Aptos" panose="020B0004020202020204" pitchFamily="34" charset="0"/>
              <a:ea typeface="Aptos" panose="020B0004020202020204" pitchFamily="34" charset="0"/>
              <a:cs typeface="SimSun" panose="02010600030101010101" pitchFamily="2" charset="-122"/>
            </a:endParaRPr>
          </a:p>
          <a:p>
            <a:pPr>
              <a:lnSpc>
                <a:spcPct val="115000"/>
              </a:lnSpc>
              <a:spcAft>
                <a:spcPts val="800"/>
              </a:spcAft>
            </a:pPr>
            <a:r>
              <a:rPr lang="es-ES" sz="1800" b="1" i="1" kern="100" dirty="0">
                <a:effectLst/>
                <a:latin typeface="Arial" panose="020B0604020202020204" pitchFamily="34" charset="0"/>
                <a:ea typeface="Aptos" panose="020B0004020202020204" pitchFamily="34" charset="0"/>
                <a:cs typeface="SimSun" panose="02010600030101010101" pitchFamily="2" charset="-122"/>
              </a:rPr>
              <a:t>Tema</a:t>
            </a:r>
            <a:r>
              <a:rPr lang="es-ES" sz="1800" i="1" kern="100" dirty="0">
                <a:effectLst/>
                <a:latin typeface="Arial" panose="020B0604020202020204" pitchFamily="34" charset="0"/>
                <a:ea typeface="Aptos" panose="020B0004020202020204" pitchFamily="34" charset="0"/>
                <a:cs typeface="SimSun" panose="02010600030101010101" pitchFamily="2" charset="-122"/>
              </a:rPr>
              <a:t>:</a:t>
            </a:r>
            <a:r>
              <a:rPr lang="es-ES" sz="1800" b="1" i="1" kern="100" dirty="0">
                <a:effectLst/>
                <a:latin typeface="Arial" panose="020B0604020202020204" pitchFamily="34" charset="0"/>
                <a:ea typeface="Aptos" panose="020B0004020202020204" pitchFamily="34" charset="0"/>
                <a:cs typeface="SimSun" panose="02010600030101010101" pitchFamily="2" charset="-122"/>
              </a:rPr>
              <a:t> Desarrollo de una Aplicación de Gestión para Embarazadas Integrada con </a:t>
            </a:r>
            <a:r>
              <a:rPr lang="es-ES" b="1" i="1" kern="100" dirty="0">
                <a:latin typeface="Arial" panose="020B0604020202020204" pitchFamily="34" charset="0"/>
                <a:ea typeface="Aptos" panose="020B0004020202020204" pitchFamily="34" charset="0"/>
                <a:cs typeface="SimSun" panose="02010600030101010101" pitchFamily="2" charset="-122"/>
              </a:rPr>
              <a:t>Regresión Lineal </a:t>
            </a:r>
            <a:r>
              <a:rPr lang="es-ES" sz="1800" b="1" i="1" kern="100" dirty="0">
                <a:effectLst/>
                <a:latin typeface="Arial" panose="020B0604020202020204" pitchFamily="34" charset="0"/>
                <a:ea typeface="Aptos" panose="020B0004020202020204" pitchFamily="34" charset="0"/>
                <a:cs typeface="SimSun" panose="02010600030101010101" pitchFamily="2" charset="-122"/>
              </a:rPr>
              <a:t>y Red Neuronal</a:t>
            </a:r>
            <a:endParaRPr lang="es-US" sz="1800" kern="100" dirty="0">
              <a:effectLst/>
              <a:latin typeface="Aptos" panose="020B0004020202020204" pitchFamily="34" charset="0"/>
              <a:ea typeface="Aptos" panose="020B0004020202020204" pitchFamily="34" charset="0"/>
              <a:cs typeface="SimSun" panose="02010600030101010101" pitchFamily="2" charset="-122"/>
            </a:endParaRPr>
          </a:p>
          <a:p>
            <a:pPr>
              <a:lnSpc>
                <a:spcPct val="115000"/>
              </a:lnSpc>
              <a:spcAft>
                <a:spcPts val="800"/>
              </a:spcAft>
            </a:pPr>
            <a:r>
              <a:rPr lang="es-ES" sz="1800" kern="100" dirty="0">
                <a:effectLst/>
                <a:latin typeface="Arial" panose="020B0604020202020204" pitchFamily="34" charset="0"/>
                <a:ea typeface="Aptos" panose="020B0004020202020204" pitchFamily="34" charset="0"/>
                <a:cs typeface="SimSun" panose="02010600030101010101" pitchFamily="2" charset="-122"/>
              </a:rPr>
              <a:t> </a:t>
            </a:r>
            <a:endParaRPr lang="es-US" sz="1800" kern="100" dirty="0">
              <a:effectLst/>
              <a:latin typeface="Aptos" panose="020B0004020202020204" pitchFamily="34" charset="0"/>
              <a:ea typeface="Aptos" panose="020B0004020202020204" pitchFamily="34" charset="0"/>
              <a:cs typeface="SimSun" panose="02010600030101010101" pitchFamily="2" charset="-122"/>
            </a:endParaRPr>
          </a:p>
          <a:p>
            <a:pPr>
              <a:lnSpc>
                <a:spcPct val="115000"/>
              </a:lnSpc>
              <a:spcAft>
                <a:spcPts val="800"/>
              </a:spcAft>
            </a:pPr>
            <a:r>
              <a:rPr lang="es-ES" sz="1800" b="1" i="1" kern="100" dirty="0">
                <a:effectLst/>
                <a:latin typeface="Arial" panose="020B0604020202020204" pitchFamily="34" charset="0"/>
                <a:ea typeface="Aptos" panose="020B0004020202020204" pitchFamily="34" charset="0"/>
                <a:cs typeface="SimSun" panose="02010600030101010101" pitchFamily="2" charset="-122"/>
              </a:rPr>
              <a:t>Autores:</a:t>
            </a:r>
            <a:endParaRPr lang="es-US" sz="1800" kern="100" dirty="0">
              <a:effectLst/>
              <a:latin typeface="Aptos" panose="020B0004020202020204" pitchFamily="34" charset="0"/>
              <a:ea typeface="Aptos" panose="020B0004020202020204" pitchFamily="34" charset="0"/>
              <a:cs typeface="SimSun" panose="02010600030101010101" pitchFamily="2" charset="-122"/>
            </a:endParaRPr>
          </a:p>
          <a:p>
            <a:pPr marL="342900" lvl="0" indent="-342900">
              <a:lnSpc>
                <a:spcPct val="115000"/>
              </a:lnSpc>
              <a:buFont typeface="Wingdings" panose="05000000000000000000" pitchFamily="2" charset="2"/>
              <a:buChar char=""/>
            </a:pPr>
            <a:r>
              <a:rPr lang="es-ES" sz="1800" b="1" i="1" kern="100" dirty="0">
                <a:effectLst/>
                <a:latin typeface="Arial" panose="020B0604020202020204" pitchFamily="34" charset="0"/>
                <a:ea typeface="Aptos" panose="020B0004020202020204" pitchFamily="34" charset="0"/>
                <a:cs typeface="SimSun" panose="02010600030101010101" pitchFamily="2" charset="-122"/>
              </a:rPr>
              <a:t>Roseilis De la Cruz González</a:t>
            </a:r>
            <a:endParaRPr lang="es-US" sz="1800" kern="100" dirty="0">
              <a:effectLst/>
              <a:latin typeface="Aptos" panose="020B0004020202020204" pitchFamily="34" charset="0"/>
              <a:ea typeface="Aptos" panose="020B0004020202020204" pitchFamily="34" charset="0"/>
              <a:cs typeface="SimSun" panose="02010600030101010101" pitchFamily="2" charset="-122"/>
            </a:endParaRPr>
          </a:p>
          <a:p>
            <a:pPr marL="342900" lvl="0" indent="-342900">
              <a:lnSpc>
                <a:spcPct val="115000"/>
              </a:lnSpc>
              <a:spcAft>
                <a:spcPts val="800"/>
              </a:spcAft>
              <a:buFont typeface="Wingdings" panose="05000000000000000000" pitchFamily="2" charset="2"/>
              <a:buChar char=""/>
            </a:pPr>
            <a:r>
              <a:rPr lang="es-ES" sz="1800" b="1" i="1" kern="100" dirty="0">
                <a:effectLst/>
                <a:latin typeface="Arial" panose="020B0604020202020204" pitchFamily="34" charset="0"/>
                <a:ea typeface="Aptos" panose="020B0004020202020204" pitchFamily="34" charset="0"/>
                <a:cs typeface="SimSun" panose="02010600030101010101" pitchFamily="2" charset="-122"/>
              </a:rPr>
              <a:t>Yaisel Turcas Matos</a:t>
            </a:r>
            <a:endParaRPr lang="es-US" sz="1800" kern="100" dirty="0">
              <a:effectLst/>
              <a:latin typeface="Aptos" panose="020B0004020202020204" pitchFamily="34" charset="0"/>
              <a:ea typeface="Aptos" panose="020B0004020202020204" pitchFamily="34" charset="0"/>
              <a:cs typeface="SimSun" panose="02010600030101010101" pitchFamily="2" charset="-122"/>
            </a:endParaRPr>
          </a:p>
          <a:p>
            <a:endParaRPr lang="es-US" dirty="0"/>
          </a:p>
        </p:txBody>
      </p:sp>
    </p:spTree>
    <p:extLst>
      <p:ext uri="{BB962C8B-B14F-4D97-AF65-F5344CB8AC3E}">
        <p14:creationId xmlns:p14="http://schemas.microsoft.com/office/powerpoint/2010/main" val="231172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6241" y="684728"/>
            <a:ext cx="7611666" cy="529352"/>
          </a:xfrm>
          <a:prstGeom prst="rect">
            <a:avLst/>
          </a:prstGeom>
          <a:noFill/>
          <a:ln/>
        </p:spPr>
        <p:txBody>
          <a:bodyPr wrap="none" lIns="0" tIns="0" rIns="0" bIns="0" rtlCol="0" anchor="t"/>
          <a:lstStyle/>
          <a:p>
            <a:pPr marL="0" indent="0">
              <a:lnSpc>
                <a:spcPts val="4150"/>
              </a:lnSpc>
              <a:buNone/>
            </a:pPr>
            <a:r>
              <a:rPr lang="en-US" sz="3300" kern="0" spc="-67" dirty="0">
                <a:solidFill>
                  <a:srgbClr val="000000"/>
                </a:solidFill>
                <a:latin typeface="Source Serif Pro" pitchFamily="34" charset="0"/>
                <a:ea typeface="Source Serif Pro" pitchFamily="34" charset="-122"/>
                <a:cs typeface="Source Serif Pro" pitchFamily="34" charset="-120"/>
              </a:rPr>
              <a:t>Metodología: Extreme Programming (XP)</a:t>
            </a:r>
            <a:endParaRPr lang="en-US" sz="3300" dirty="0"/>
          </a:p>
        </p:txBody>
      </p:sp>
      <p:sp>
        <p:nvSpPr>
          <p:cNvPr id="4" name="Shape 1"/>
          <p:cNvSpPr/>
          <p:nvPr/>
        </p:nvSpPr>
        <p:spPr>
          <a:xfrm>
            <a:off x="6374725" y="1483995"/>
            <a:ext cx="22860" cy="6060758"/>
          </a:xfrm>
          <a:prstGeom prst="roundRect">
            <a:avLst>
              <a:gd name="adj" fmla="val 330646"/>
            </a:avLst>
          </a:prstGeom>
          <a:solidFill>
            <a:srgbClr val="D6BADD"/>
          </a:solidFill>
          <a:ln/>
        </p:spPr>
      </p:sp>
      <p:sp>
        <p:nvSpPr>
          <p:cNvPr id="5" name="Shape 2"/>
          <p:cNvSpPr/>
          <p:nvPr/>
        </p:nvSpPr>
        <p:spPr>
          <a:xfrm>
            <a:off x="6565702" y="1877378"/>
            <a:ext cx="629841" cy="22860"/>
          </a:xfrm>
          <a:prstGeom prst="roundRect">
            <a:avLst>
              <a:gd name="adj" fmla="val 330646"/>
            </a:avLst>
          </a:prstGeom>
          <a:solidFill>
            <a:srgbClr val="D6BADD"/>
          </a:solidFill>
          <a:ln/>
        </p:spPr>
      </p:sp>
      <p:sp>
        <p:nvSpPr>
          <p:cNvPr id="6" name="Shape 3"/>
          <p:cNvSpPr/>
          <p:nvPr/>
        </p:nvSpPr>
        <p:spPr>
          <a:xfrm>
            <a:off x="6183749" y="1686401"/>
            <a:ext cx="404813" cy="404813"/>
          </a:xfrm>
          <a:prstGeom prst="roundRect">
            <a:avLst>
              <a:gd name="adj" fmla="val 18672"/>
            </a:avLst>
          </a:prstGeom>
          <a:solidFill>
            <a:srgbClr val="F0D4F7"/>
          </a:solidFill>
          <a:ln w="7620">
            <a:solidFill>
              <a:srgbClr val="D6BADD"/>
            </a:solidFill>
            <a:prstDash val="solid"/>
          </a:ln>
        </p:spPr>
      </p:sp>
      <p:sp>
        <p:nvSpPr>
          <p:cNvPr id="7" name="Text 4"/>
          <p:cNvSpPr/>
          <p:nvPr/>
        </p:nvSpPr>
        <p:spPr>
          <a:xfrm>
            <a:off x="6322576" y="1761768"/>
            <a:ext cx="127040" cy="254079"/>
          </a:xfrm>
          <a:prstGeom prst="rect">
            <a:avLst/>
          </a:prstGeom>
          <a:noFill/>
          <a:ln/>
        </p:spPr>
        <p:txBody>
          <a:bodyPr wrap="none" lIns="0" tIns="0" rIns="0" bIns="0" rtlCol="0" anchor="t"/>
          <a:lstStyle/>
          <a:p>
            <a:pPr marL="0" indent="0" algn="ctr">
              <a:lnSpc>
                <a:spcPts val="2000"/>
              </a:lnSpc>
              <a:buNone/>
            </a:pPr>
            <a:r>
              <a:rPr lang="en-US" sz="2000" kern="0" spc="-40" dirty="0">
                <a:solidFill>
                  <a:srgbClr val="272525"/>
                </a:solidFill>
                <a:latin typeface="Source Serif Pro" pitchFamily="34" charset="0"/>
                <a:ea typeface="Source Serif Pro" pitchFamily="34" charset="-122"/>
                <a:cs typeface="Source Serif Pro" pitchFamily="34" charset="-120"/>
              </a:rPr>
              <a:t>1</a:t>
            </a:r>
            <a:endParaRPr lang="en-US" sz="2000" dirty="0"/>
          </a:p>
        </p:txBody>
      </p:sp>
      <p:sp>
        <p:nvSpPr>
          <p:cNvPr id="8" name="Text 5"/>
          <p:cNvSpPr/>
          <p:nvPr/>
        </p:nvSpPr>
        <p:spPr>
          <a:xfrm>
            <a:off x="7375922" y="1663898"/>
            <a:ext cx="2740700" cy="264557"/>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Desarrollo Basado en Pruebas</a:t>
            </a:r>
            <a:endParaRPr lang="en-US" sz="1650" dirty="0"/>
          </a:p>
        </p:txBody>
      </p:sp>
      <p:sp>
        <p:nvSpPr>
          <p:cNvPr id="9" name="Text 6"/>
          <p:cNvSpPr/>
          <p:nvPr/>
        </p:nvSpPr>
        <p:spPr>
          <a:xfrm>
            <a:off x="7375922" y="2036326"/>
            <a:ext cx="6624637" cy="864037"/>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Implementación de pruebas unitarias en Python utilizando frameworks como unittest y pytest para asegurar la fiabilidad del código y detectar errores en etapas tempranas del desarrollo.</a:t>
            </a:r>
            <a:endParaRPr lang="en-US" sz="1400" dirty="0"/>
          </a:p>
        </p:txBody>
      </p:sp>
      <p:sp>
        <p:nvSpPr>
          <p:cNvPr id="10" name="Shape 7"/>
          <p:cNvSpPr/>
          <p:nvPr/>
        </p:nvSpPr>
        <p:spPr>
          <a:xfrm>
            <a:off x="6565702" y="3653552"/>
            <a:ext cx="629841" cy="22860"/>
          </a:xfrm>
          <a:prstGeom prst="roundRect">
            <a:avLst>
              <a:gd name="adj" fmla="val 330646"/>
            </a:avLst>
          </a:prstGeom>
          <a:solidFill>
            <a:srgbClr val="D6BADD"/>
          </a:solidFill>
          <a:ln/>
        </p:spPr>
      </p:sp>
      <p:sp>
        <p:nvSpPr>
          <p:cNvPr id="11" name="Shape 8"/>
          <p:cNvSpPr/>
          <p:nvPr/>
        </p:nvSpPr>
        <p:spPr>
          <a:xfrm>
            <a:off x="6183749" y="3462576"/>
            <a:ext cx="404813" cy="404813"/>
          </a:xfrm>
          <a:prstGeom prst="roundRect">
            <a:avLst>
              <a:gd name="adj" fmla="val 18672"/>
            </a:avLst>
          </a:prstGeom>
          <a:solidFill>
            <a:srgbClr val="F0D4F7"/>
          </a:solidFill>
          <a:ln w="7620">
            <a:solidFill>
              <a:srgbClr val="D6BADD"/>
            </a:solidFill>
            <a:prstDash val="solid"/>
          </a:ln>
        </p:spPr>
      </p:sp>
      <p:sp>
        <p:nvSpPr>
          <p:cNvPr id="12" name="Text 9"/>
          <p:cNvSpPr/>
          <p:nvPr/>
        </p:nvSpPr>
        <p:spPr>
          <a:xfrm>
            <a:off x="6322576" y="3537942"/>
            <a:ext cx="127040" cy="254079"/>
          </a:xfrm>
          <a:prstGeom prst="rect">
            <a:avLst/>
          </a:prstGeom>
          <a:noFill/>
          <a:ln/>
        </p:spPr>
        <p:txBody>
          <a:bodyPr wrap="none" lIns="0" tIns="0" rIns="0" bIns="0" rtlCol="0" anchor="t"/>
          <a:lstStyle/>
          <a:p>
            <a:pPr marL="0" indent="0" algn="ctr">
              <a:lnSpc>
                <a:spcPts val="2000"/>
              </a:lnSpc>
              <a:buNone/>
            </a:pPr>
            <a:r>
              <a:rPr lang="en-US" sz="2000" kern="0" spc="-40" dirty="0">
                <a:solidFill>
                  <a:srgbClr val="272525"/>
                </a:solidFill>
                <a:latin typeface="Source Serif Pro" pitchFamily="34" charset="0"/>
                <a:ea typeface="Source Serif Pro" pitchFamily="34" charset="-122"/>
                <a:cs typeface="Source Serif Pro" pitchFamily="34" charset="-120"/>
              </a:rPr>
              <a:t>2</a:t>
            </a:r>
            <a:endParaRPr lang="en-US" sz="2000" dirty="0"/>
          </a:p>
        </p:txBody>
      </p:sp>
      <p:sp>
        <p:nvSpPr>
          <p:cNvPr id="13" name="Text 10"/>
          <p:cNvSpPr/>
          <p:nvPr/>
        </p:nvSpPr>
        <p:spPr>
          <a:xfrm>
            <a:off x="7375922" y="3440073"/>
            <a:ext cx="2117169" cy="264557"/>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Refactorización</a:t>
            </a:r>
            <a:endParaRPr lang="en-US" sz="1650" dirty="0"/>
          </a:p>
        </p:txBody>
      </p:sp>
      <p:sp>
        <p:nvSpPr>
          <p:cNvPr id="14" name="Text 11"/>
          <p:cNvSpPr/>
          <p:nvPr/>
        </p:nvSpPr>
        <p:spPr>
          <a:xfrm>
            <a:off x="7375922" y="3812500"/>
            <a:ext cx="6624637" cy="576024"/>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Mejora continua de la estructura del código sin alterar su funcionalidad, utilizando Python para optimizar la legibilidad y eficiencia del código.</a:t>
            </a:r>
            <a:endParaRPr lang="en-US" sz="1400" dirty="0"/>
          </a:p>
        </p:txBody>
      </p:sp>
      <p:sp>
        <p:nvSpPr>
          <p:cNvPr id="15" name="Shape 12"/>
          <p:cNvSpPr/>
          <p:nvPr/>
        </p:nvSpPr>
        <p:spPr>
          <a:xfrm>
            <a:off x="6565702" y="5141714"/>
            <a:ext cx="629841" cy="22860"/>
          </a:xfrm>
          <a:prstGeom prst="roundRect">
            <a:avLst>
              <a:gd name="adj" fmla="val 330646"/>
            </a:avLst>
          </a:prstGeom>
          <a:solidFill>
            <a:srgbClr val="D6BADD"/>
          </a:solidFill>
          <a:ln/>
        </p:spPr>
      </p:sp>
      <p:sp>
        <p:nvSpPr>
          <p:cNvPr id="16" name="Shape 13"/>
          <p:cNvSpPr/>
          <p:nvPr/>
        </p:nvSpPr>
        <p:spPr>
          <a:xfrm>
            <a:off x="6183749" y="4950738"/>
            <a:ext cx="404813" cy="404813"/>
          </a:xfrm>
          <a:prstGeom prst="roundRect">
            <a:avLst>
              <a:gd name="adj" fmla="val 18672"/>
            </a:avLst>
          </a:prstGeom>
          <a:solidFill>
            <a:srgbClr val="F0D4F7"/>
          </a:solidFill>
          <a:ln w="7620">
            <a:solidFill>
              <a:srgbClr val="D6BADD"/>
            </a:solidFill>
            <a:prstDash val="solid"/>
          </a:ln>
        </p:spPr>
      </p:sp>
      <p:sp>
        <p:nvSpPr>
          <p:cNvPr id="17" name="Text 14"/>
          <p:cNvSpPr/>
          <p:nvPr/>
        </p:nvSpPr>
        <p:spPr>
          <a:xfrm>
            <a:off x="6322576" y="5026104"/>
            <a:ext cx="127040" cy="254079"/>
          </a:xfrm>
          <a:prstGeom prst="rect">
            <a:avLst/>
          </a:prstGeom>
          <a:noFill/>
          <a:ln/>
        </p:spPr>
        <p:txBody>
          <a:bodyPr wrap="none" lIns="0" tIns="0" rIns="0" bIns="0" rtlCol="0" anchor="t"/>
          <a:lstStyle/>
          <a:p>
            <a:pPr marL="0" indent="0" algn="ctr">
              <a:lnSpc>
                <a:spcPts val="2000"/>
              </a:lnSpc>
              <a:buNone/>
            </a:pPr>
            <a:r>
              <a:rPr lang="en-US" sz="2000" kern="0" spc="-40" dirty="0">
                <a:solidFill>
                  <a:srgbClr val="272525"/>
                </a:solidFill>
                <a:latin typeface="Source Serif Pro" pitchFamily="34" charset="0"/>
                <a:ea typeface="Source Serif Pro" pitchFamily="34" charset="-122"/>
                <a:cs typeface="Source Serif Pro" pitchFamily="34" charset="-120"/>
              </a:rPr>
              <a:t>3</a:t>
            </a:r>
            <a:endParaRPr lang="en-US" sz="2000" dirty="0"/>
          </a:p>
        </p:txBody>
      </p:sp>
      <p:sp>
        <p:nvSpPr>
          <p:cNvPr id="18" name="Text 15"/>
          <p:cNvSpPr/>
          <p:nvPr/>
        </p:nvSpPr>
        <p:spPr>
          <a:xfrm>
            <a:off x="7375922" y="4928235"/>
            <a:ext cx="2299335" cy="264557"/>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Programación en Parejas</a:t>
            </a:r>
            <a:endParaRPr lang="en-US" sz="1650" dirty="0"/>
          </a:p>
        </p:txBody>
      </p:sp>
      <p:sp>
        <p:nvSpPr>
          <p:cNvPr id="19" name="Text 16"/>
          <p:cNvSpPr/>
          <p:nvPr/>
        </p:nvSpPr>
        <p:spPr>
          <a:xfrm>
            <a:off x="7375922" y="5300663"/>
            <a:ext cx="6624637" cy="576024"/>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Colaboración de dos desarrolladores trabajando en el mismo código, promoviendo la revisión continua, el intercambio de conocimientos y la mejora de la calidad del código.</a:t>
            </a:r>
            <a:endParaRPr lang="en-US" sz="1400" dirty="0"/>
          </a:p>
        </p:txBody>
      </p:sp>
      <p:sp>
        <p:nvSpPr>
          <p:cNvPr id="20" name="Shape 17"/>
          <p:cNvSpPr/>
          <p:nvPr/>
        </p:nvSpPr>
        <p:spPr>
          <a:xfrm>
            <a:off x="6565702" y="6629876"/>
            <a:ext cx="629841" cy="22860"/>
          </a:xfrm>
          <a:prstGeom prst="roundRect">
            <a:avLst>
              <a:gd name="adj" fmla="val 330646"/>
            </a:avLst>
          </a:prstGeom>
          <a:solidFill>
            <a:srgbClr val="D6BADD"/>
          </a:solidFill>
          <a:ln/>
        </p:spPr>
      </p:sp>
      <p:sp>
        <p:nvSpPr>
          <p:cNvPr id="21" name="Shape 18"/>
          <p:cNvSpPr/>
          <p:nvPr/>
        </p:nvSpPr>
        <p:spPr>
          <a:xfrm>
            <a:off x="6183749" y="6438900"/>
            <a:ext cx="404813" cy="404813"/>
          </a:xfrm>
          <a:prstGeom prst="roundRect">
            <a:avLst>
              <a:gd name="adj" fmla="val 18672"/>
            </a:avLst>
          </a:prstGeom>
          <a:solidFill>
            <a:srgbClr val="F0D4F7"/>
          </a:solidFill>
          <a:ln w="7620">
            <a:solidFill>
              <a:srgbClr val="D6BADD"/>
            </a:solidFill>
            <a:prstDash val="solid"/>
          </a:ln>
        </p:spPr>
      </p:sp>
      <p:sp>
        <p:nvSpPr>
          <p:cNvPr id="22" name="Text 19"/>
          <p:cNvSpPr/>
          <p:nvPr/>
        </p:nvSpPr>
        <p:spPr>
          <a:xfrm>
            <a:off x="6322576" y="6514267"/>
            <a:ext cx="127040" cy="254079"/>
          </a:xfrm>
          <a:prstGeom prst="rect">
            <a:avLst/>
          </a:prstGeom>
          <a:noFill/>
          <a:ln/>
        </p:spPr>
        <p:txBody>
          <a:bodyPr wrap="none" lIns="0" tIns="0" rIns="0" bIns="0" rtlCol="0" anchor="t"/>
          <a:lstStyle/>
          <a:p>
            <a:pPr marL="0" indent="0" algn="ctr">
              <a:lnSpc>
                <a:spcPts val="2000"/>
              </a:lnSpc>
              <a:buNone/>
            </a:pPr>
            <a:r>
              <a:rPr lang="en-US" sz="2000" kern="0" spc="-40" dirty="0">
                <a:solidFill>
                  <a:srgbClr val="272525"/>
                </a:solidFill>
                <a:latin typeface="Source Serif Pro" pitchFamily="34" charset="0"/>
                <a:ea typeface="Source Serif Pro" pitchFamily="34" charset="-122"/>
                <a:cs typeface="Source Serif Pro" pitchFamily="34" charset="-120"/>
              </a:rPr>
              <a:t>4</a:t>
            </a:r>
            <a:endParaRPr lang="en-US" sz="2000" dirty="0"/>
          </a:p>
        </p:txBody>
      </p:sp>
      <p:sp>
        <p:nvSpPr>
          <p:cNvPr id="23" name="Text 20"/>
          <p:cNvSpPr/>
          <p:nvPr/>
        </p:nvSpPr>
        <p:spPr>
          <a:xfrm>
            <a:off x="7375922" y="6416397"/>
            <a:ext cx="2117169" cy="264557"/>
          </a:xfrm>
          <a:prstGeom prst="rect">
            <a:avLst/>
          </a:prstGeom>
          <a:noFill/>
          <a:ln/>
        </p:spPr>
        <p:txBody>
          <a:bodyPr wrap="none" lIns="0" tIns="0" rIns="0" bIns="0" rtlCol="0" anchor="t"/>
          <a:lstStyle/>
          <a:p>
            <a:pPr marL="0" indent="0" algn="l">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Integración Continua</a:t>
            </a:r>
            <a:endParaRPr lang="en-US" sz="1650" dirty="0"/>
          </a:p>
        </p:txBody>
      </p:sp>
      <p:sp>
        <p:nvSpPr>
          <p:cNvPr id="24" name="Text 21"/>
          <p:cNvSpPr/>
          <p:nvPr/>
        </p:nvSpPr>
        <p:spPr>
          <a:xfrm>
            <a:off x="7375922" y="6788825"/>
            <a:ext cx="6624637" cy="576024"/>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Uso de herramientas como Jenkins o GitHub Actions para automatizar la construcción, integración y pruebas del código, garantizando la calidad del software en cada iteración.</a:t>
            </a:r>
            <a:endParaRPr lang="en-US" sz="1400" dirty="0"/>
          </a:p>
        </p:txBody>
      </p:sp>
      <p:sp>
        <p:nvSpPr>
          <p:cNvPr id="25" name="CuadroTexto 24">
            <a:extLst>
              <a:ext uri="{FF2B5EF4-FFF2-40B4-BE49-F238E27FC236}">
                <a16:creationId xmlns:a16="http://schemas.microsoft.com/office/drawing/2014/main" id="{0375F8E0-2B4B-D5DF-7666-C7AA352A9FA9}"/>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E3832B-40B3-19CA-4565-424678A3161C}"/>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graphicFrame>
        <p:nvGraphicFramePr>
          <p:cNvPr id="3" name="Diagrama 2">
            <a:extLst>
              <a:ext uri="{FF2B5EF4-FFF2-40B4-BE49-F238E27FC236}">
                <a16:creationId xmlns:a16="http://schemas.microsoft.com/office/drawing/2014/main" id="{216BC4C0-5A3E-65CD-5E53-12787001DE7E}"/>
              </a:ext>
            </a:extLst>
          </p:cNvPr>
          <p:cNvGraphicFramePr/>
          <p:nvPr>
            <p:extLst>
              <p:ext uri="{D42A27DB-BD31-4B8C-83A1-F6EECF244321}">
                <p14:modId xmlns:p14="http://schemas.microsoft.com/office/powerpoint/2010/main" val="4022356501"/>
              </p:ext>
            </p:extLst>
          </p:nvPr>
        </p:nvGraphicFramePr>
        <p:xfrm>
          <a:off x="4389164" y="1521570"/>
          <a:ext cx="8128000" cy="5186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esquinas redondeadas 3">
            <a:extLst>
              <a:ext uri="{FF2B5EF4-FFF2-40B4-BE49-F238E27FC236}">
                <a16:creationId xmlns:a16="http://schemas.microsoft.com/office/drawing/2014/main" id="{175E9AE4-05FF-E115-1382-7914BE2CD668}"/>
              </a:ext>
            </a:extLst>
          </p:cNvPr>
          <p:cNvSpPr/>
          <p:nvPr/>
        </p:nvSpPr>
        <p:spPr>
          <a:xfrm>
            <a:off x="4649257" y="683927"/>
            <a:ext cx="2253521" cy="62958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b="1" dirty="0">
                <a:solidFill>
                  <a:schemeClr val="tx1"/>
                </a:solidFill>
                <a:effectLst>
                  <a:outerShdw blurRad="38100" dist="38100" dir="2700000" algn="tl">
                    <a:srgbClr val="000000">
                      <a:alpha val="43137"/>
                    </a:srgbClr>
                  </a:outerShdw>
                </a:effectLst>
                <a:latin typeface="Futura Bk BT" panose="020B0502020204020303"/>
              </a:rPr>
              <a:t>Programación Extrema(XP)</a:t>
            </a:r>
            <a:endParaRPr lang="es-CU" sz="2000" b="1" dirty="0">
              <a:solidFill>
                <a:schemeClr val="tx1"/>
              </a:solidFill>
              <a:effectLst>
                <a:outerShdw blurRad="38100" dist="38100" dir="2700000" algn="tl">
                  <a:srgbClr val="000000">
                    <a:alpha val="43137"/>
                  </a:srgbClr>
                </a:outerShdw>
              </a:effectLst>
              <a:latin typeface="Futura Bk BT" panose="020B0502020204020303"/>
            </a:endParaRPr>
          </a:p>
        </p:txBody>
      </p:sp>
      <p:sp>
        <p:nvSpPr>
          <p:cNvPr id="5" name="Rectángulo 1">
            <a:extLst>
              <a:ext uri="{FF2B5EF4-FFF2-40B4-BE49-F238E27FC236}">
                <a16:creationId xmlns:a16="http://schemas.microsoft.com/office/drawing/2014/main" id="{1E218196-A874-D681-5E62-43C4568439E2}"/>
              </a:ext>
            </a:extLst>
          </p:cNvPr>
          <p:cNvSpPr/>
          <p:nvPr/>
        </p:nvSpPr>
        <p:spPr>
          <a:xfrm>
            <a:off x="548728" y="2248032"/>
            <a:ext cx="2971712" cy="2554545"/>
          </a:xfrm>
          <a:prstGeom prst="rect">
            <a:avLst/>
          </a:prstGeom>
          <a:noFill/>
        </p:spPr>
        <p:txBody>
          <a:bodyPr wrap="square" lIns="91440" tIns="45720" rIns="91440" bIns="45720">
            <a:spAutoFit/>
          </a:bodyPr>
          <a:lstStyle/>
          <a:p>
            <a:pPr algn="ctr"/>
            <a:r>
              <a:rPr lang="es-ES" sz="3200" b="1" dirty="0">
                <a:ln w="0"/>
                <a:effectLst>
                  <a:outerShdw blurRad="38100" dist="38100" dir="2700000" algn="tl">
                    <a:srgbClr val="000000">
                      <a:alpha val="43137"/>
                    </a:srgbClr>
                  </a:outerShdw>
                </a:effectLst>
                <a:latin typeface="Futura Bk BT" panose="020B0502020204020303" pitchFamily="34" charset="0"/>
                <a:cs typeface="Arial" panose="020B0604020202020204" pitchFamily="34" charset="0"/>
              </a:rPr>
              <a:t>Metodología        de </a:t>
            </a:r>
          </a:p>
          <a:p>
            <a:pPr algn="ctr"/>
            <a:r>
              <a:rPr lang="es-ES" sz="3200" b="1" cap="none" spc="0" dirty="0">
                <a:ln w="0"/>
                <a:effectLst>
                  <a:outerShdw blurRad="38100" dist="38100" dir="2700000" algn="tl">
                    <a:srgbClr val="000000">
                      <a:alpha val="43137"/>
                    </a:srgbClr>
                  </a:outerShdw>
                </a:effectLst>
                <a:latin typeface="Futura Bk BT" panose="020B0502020204020303" pitchFamily="34" charset="0"/>
                <a:cs typeface="Arial" panose="020B0604020202020204" pitchFamily="34" charset="0"/>
              </a:rPr>
              <a:t>Desarrollo </a:t>
            </a:r>
          </a:p>
          <a:p>
            <a:pPr algn="ctr"/>
            <a:r>
              <a:rPr lang="es-ES" sz="3200" b="1" cap="none" spc="0" dirty="0">
                <a:ln w="0"/>
                <a:effectLst>
                  <a:outerShdw blurRad="38100" dist="38100" dir="2700000" algn="tl">
                    <a:srgbClr val="000000">
                      <a:alpha val="43137"/>
                    </a:srgbClr>
                  </a:outerShdw>
                </a:effectLst>
                <a:latin typeface="Futura Bk BT" panose="020B0502020204020303" pitchFamily="34" charset="0"/>
                <a:cs typeface="Arial" panose="020B0604020202020204" pitchFamily="34" charset="0"/>
              </a:rPr>
              <a:t>de </a:t>
            </a:r>
          </a:p>
          <a:p>
            <a:pPr algn="ctr"/>
            <a:r>
              <a:rPr lang="es-ES" sz="3200" b="1" cap="none" spc="0" dirty="0">
                <a:ln w="0"/>
                <a:effectLst>
                  <a:outerShdw blurRad="38100" dist="38100" dir="2700000" algn="tl">
                    <a:srgbClr val="000000">
                      <a:alpha val="43137"/>
                    </a:srgbClr>
                  </a:outerShdw>
                </a:effectLst>
                <a:latin typeface="Futura Bk BT" panose="020B0502020204020303" pitchFamily="34" charset="0"/>
                <a:cs typeface="Arial" panose="020B0604020202020204" pitchFamily="34" charset="0"/>
              </a:rPr>
              <a:t>software</a:t>
            </a:r>
          </a:p>
        </p:txBody>
      </p:sp>
    </p:spTree>
    <p:extLst>
      <p:ext uri="{BB962C8B-B14F-4D97-AF65-F5344CB8AC3E}">
        <p14:creationId xmlns:p14="http://schemas.microsoft.com/office/powerpoint/2010/main" val="129635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80DA2-C42C-06FB-0AF4-5AF291A3E312}"/>
            </a:ext>
          </a:extLst>
        </p:cNvPr>
        <p:cNvGrpSpPr/>
        <p:nvPr/>
      </p:nvGrpSpPr>
      <p:grpSpPr>
        <a:xfrm>
          <a:off x="0" y="0"/>
          <a:ext cx="0" cy="0"/>
          <a:chOff x="0" y="0"/>
          <a:chExt cx="0" cy="0"/>
        </a:xfrm>
      </p:grpSpPr>
      <p:sp>
        <p:nvSpPr>
          <p:cNvPr id="16" name="CuadroTexto 15">
            <a:extLst>
              <a:ext uri="{FF2B5EF4-FFF2-40B4-BE49-F238E27FC236}">
                <a16:creationId xmlns:a16="http://schemas.microsoft.com/office/drawing/2014/main" id="{A57D52C0-1C52-692E-CD41-6F743E1A1932}"/>
              </a:ext>
            </a:extLst>
          </p:cNvPr>
          <p:cNvSpPr txBox="1"/>
          <p:nvPr/>
        </p:nvSpPr>
        <p:spPr>
          <a:xfrm>
            <a:off x="234461" y="338407"/>
            <a:ext cx="13422923" cy="683264"/>
          </a:xfrm>
          <a:prstGeom prst="rect">
            <a:avLst/>
          </a:prstGeom>
          <a:noFill/>
        </p:spPr>
        <p:txBody>
          <a:bodyPr wrap="square" rtlCol="0">
            <a:spAutoFit/>
          </a:bodyPr>
          <a:lstStyle/>
          <a:p>
            <a:pPr algn="ctr"/>
            <a:r>
              <a:rPr lang="es-ES" sz="3840" b="1" dirty="0">
                <a:effectLst>
                  <a:outerShdw blurRad="38100" dist="38100" dir="2700000" algn="tl">
                    <a:srgbClr val="000000">
                      <a:alpha val="43137"/>
                    </a:srgbClr>
                  </a:outerShdw>
                </a:effectLst>
                <a:latin typeface="Futura Bk BT" panose="020B0502020204020303"/>
                <a:cs typeface="Arial" panose="020B0604020202020204" pitchFamily="34" charset="0"/>
              </a:rPr>
              <a:t>Herramientas empleadas</a:t>
            </a:r>
          </a:p>
        </p:txBody>
      </p:sp>
      <p:pic>
        <p:nvPicPr>
          <p:cNvPr id="17" name="Imagen 16">
            <a:extLst>
              <a:ext uri="{FF2B5EF4-FFF2-40B4-BE49-F238E27FC236}">
                <a16:creationId xmlns:a16="http://schemas.microsoft.com/office/drawing/2014/main" id="{C0A8C150-9A99-1760-8B47-26544C837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1491" y="2574662"/>
            <a:ext cx="2623039" cy="1534901"/>
          </a:xfrm>
          <a:prstGeom prst="rect">
            <a:avLst/>
          </a:prstGeom>
          <a:noFill/>
        </p:spPr>
      </p:pic>
      <p:sp>
        <p:nvSpPr>
          <p:cNvPr id="18" name="CuadroTexto 17">
            <a:extLst>
              <a:ext uri="{FF2B5EF4-FFF2-40B4-BE49-F238E27FC236}">
                <a16:creationId xmlns:a16="http://schemas.microsoft.com/office/drawing/2014/main" id="{E0D0C3C7-25F7-2DDF-984B-7948F4834EBE}"/>
              </a:ext>
            </a:extLst>
          </p:cNvPr>
          <p:cNvSpPr txBox="1"/>
          <p:nvPr/>
        </p:nvSpPr>
        <p:spPr>
          <a:xfrm>
            <a:off x="1724371" y="4528476"/>
            <a:ext cx="2539248" cy="523220"/>
          </a:xfrm>
          <a:prstGeom prst="rect">
            <a:avLst/>
          </a:prstGeom>
          <a:noFill/>
        </p:spPr>
        <p:txBody>
          <a:bodyPr wrap="square" rtlCol="0">
            <a:spAutoFit/>
          </a:bodyPr>
          <a:lstStyle/>
          <a:p>
            <a:r>
              <a:rPr lang="es-ES" sz="2800" b="1" dirty="0">
                <a:effectLst>
                  <a:outerShdw blurRad="38100" dist="38100" dir="2700000" algn="tl">
                    <a:srgbClr val="000000">
                      <a:alpha val="43137"/>
                    </a:srgbClr>
                  </a:outerShdw>
                </a:effectLst>
                <a:latin typeface="Futura Bk BT" panose="020B0502020204020303"/>
              </a:rPr>
              <a:t>Python 3.12</a:t>
            </a:r>
            <a:endParaRPr lang="es-CU" sz="2800" b="1" dirty="0">
              <a:effectLst>
                <a:outerShdw blurRad="38100" dist="38100" dir="2700000" algn="tl">
                  <a:srgbClr val="000000">
                    <a:alpha val="43137"/>
                  </a:srgbClr>
                </a:outerShdw>
              </a:effectLst>
              <a:latin typeface="Futura Bk BT" panose="020B0502020204020303"/>
            </a:endParaRPr>
          </a:p>
        </p:txBody>
      </p:sp>
      <p:sp>
        <p:nvSpPr>
          <p:cNvPr id="19" name="CuadroTexto 18">
            <a:extLst>
              <a:ext uri="{FF2B5EF4-FFF2-40B4-BE49-F238E27FC236}">
                <a16:creationId xmlns:a16="http://schemas.microsoft.com/office/drawing/2014/main" id="{C46E66FA-17EC-09EA-AC23-D4470B6DCFF3}"/>
              </a:ext>
            </a:extLst>
          </p:cNvPr>
          <p:cNvSpPr txBox="1"/>
          <p:nvPr/>
        </p:nvSpPr>
        <p:spPr>
          <a:xfrm>
            <a:off x="10691391" y="4321607"/>
            <a:ext cx="3459600" cy="954107"/>
          </a:xfrm>
          <a:prstGeom prst="rect">
            <a:avLst/>
          </a:prstGeom>
          <a:noFill/>
        </p:spPr>
        <p:txBody>
          <a:bodyPr wrap="none" rtlCol="0">
            <a:spAutoFit/>
          </a:bodyPr>
          <a:lstStyle/>
          <a:p>
            <a:pPr algn="ctr"/>
            <a:r>
              <a:rPr lang="es-ES" sz="2800" b="1" dirty="0">
                <a:effectLst>
                  <a:outerShdw blurRad="38100" dist="38100" dir="2700000" algn="tl">
                    <a:srgbClr val="000000">
                      <a:alpha val="43137"/>
                    </a:srgbClr>
                  </a:outerShdw>
                </a:effectLst>
                <a:latin typeface="Futura Bk BT" panose="020B0502020204020303"/>
              </a:rPr>
              <a:t>Editor de código</a:t>
            </a:r>
          </a:p>
          <a:p>
            <a:pPr algn="ctr"/>
            <a:r>
              <a:rPr lang="es-ES" sz="2800" b="1" dirty="0">
                <a:effectLst>
                  <a:outerShdw blurRad="38100" dist="38100" dir="2700000" algn="tl">
                    <a:srgbClr val="000000">
                      <a:alpha val="43137"/>
                    </a:srgbClr>
                  </a:outerShdw>
                </a:effectLst>
                <a:latin typeface="Futura Bk BT" panose="020B0502020204020303"/>
              </a:rPr>
              <a:t>Visual Studio Code</a:t>
            </a:r>
            <a:endParaRPr lang="es-CU" sz="2800" b="1" dirty="0">
              <a:effectLst>
                <a:outerShdw blurRad="38100" dist="38100" dir="2700000" algn="tl">
                  <a:srgbClr val="000000">
                    <a:alpha val="43137"/>
                  </a:srgbClr>
                </a:outerShdw>
              </a:effectLst>
              <a:latin typeface="Futura Bk BT" panose="020B0502020204020303"/>
            </a:endParaRPr>
          </a:p>
        </p:txBody>
      </p:sp>
      <p:sp>
        <p:nvSpPr>
          <p:cNvPr id="20" name="CuadroTexto 19">
            <a:extLst>
              <a:ext uri="{FF2B5EF4-FFF2-40B4-BE49-F238E27FC236}">
                <a16:creationId xmlns:a16="http://schemas.microsoft.com/office/drawing/2014/main" id="{B54392E2-3D89-FC8E-C903-B9D7BDA3540A}"/>
              </a:ext>
            </a:extLst>
          </p:cNvPr>
          <p:cNvSpPr txBox="1"/>
          <p:nvPr/>
        </p:nvSpPr>
        <p:spPr>
          <a:xfrm>
            <a:off x="5724968" y="4528476"/>
            <a:ext cx="3711272" cy="954107"/>
          </a:xfrm>
          <a:prstGeom prst="rect">
            <a:avLst/>
          </a:prstGeom>
          <a:noFill/>
        </p:spPr>
        <p:txBody>
          <a:bodyPr wrap="none" rtlCol="0">
            <a:spAutoFit/>
          </a:bodyPr>
          <a:lstStyle/>
          <a:p>
            <a:pPr algn="ctr"/>
            <a:r>
              <a:rPr lang="es-ES" sz="2800" b="1" dirty="0">
                <a:effectLst>
                  <a:outerShdw blurRad="38100" dist="38100" dir="2700000" algn="tl">
                    <a:srgbClr val="000000">
                      <a:alpha val="43137"/>
                    </a:srgbClr>
                  </a:outerShdw>
                </a:effectLst>
                <a:latin typeface="Futura Bk BT" panose="020B0502020204020303"/>
              </a:rPr>
              <a:t>Gestión de base de </a:t>
            </a:r>
          </a:p>
          <a:p>
            <a:pPr algn="ctr"/>
            <a:r>
              <a:rPr lang="es-ES" sz="2800" b="1" dirty="0">
                <a:effectLst>
                  <a:outerShdw blurRad="38100" dist="38100" dir="2700000" algn="tl">
                    <a:srgbClr val="000000">
                      <a:alpha val="43137"/>
                    </a:srgbClr>
                  </a:outerShdw>
                </a:effectLst>
                <a:latin typeface="Futura Bk BT" panose="020B0502020204020303"/>
              </a:rPr>
              <a:t>Datos PostgreSQL</a:t>
            </a:r>
            <a:endParaRPr lang="es-CU" sz="2800" b="1" dirty="0">
              <a:effectLst>
                <a:outerShdw blurRad="38100" dist="38100" dir="2700000" algn="tl">
                  <a:srgbClr val="000000">
                    <a:alpha val="43137"/>
                  </a:srgbClr>
                </a:outerShdw>
              </a:effectLst>
              <a:latin typeface="Futura Bk BT" panose="020B0502020204020303"/>
            </a:endParaRPr>
          </a:p>
        </p:txBody>
      </p:sp>
      <p:sp>
        <p:nvSpPr>
          <p:cNvPr id="21" name="CuadroTexto 20">
            <a:extLst>
              <a:ext uri="{FF2B5EF4-FFF2-40B4-BE49-F238E27FC236}">
                <a16:creationId xmlns:a16="http://schemas.microsoft.com/office/drawing/2014/main" id="{40EF35BF-104C-B59F-83C2-14B3C67A6BFC}"/>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pic>
        <p:nvPicPr>
          <p:cNvPr id="22" name="Imagen 21">
            <a:extLst>
              <a:ext uri="{FF2B5EF4-FFF2-40B4-BE49-F238E27FC236}">
                <a16:creationId xmlns:a16="http://schemas.microsoft.com/office/drawing/2014/main" id="{DF7E18D4-375D-B938-C76B-0F9F8E2DF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776" y="2574662"/>
            <a:ext cx="2539247" cy="1746945"/>
          </a:xfrm>
          <a:prstGeom prst="rect">
            <a:avLst/>
          </a:prstGeom>
        </p:spPr>
      </p:pic>
      <p:pic>
        <p:nvPicPr>
          <p:cNvPr id="24" name="Imagen 23" descr="Icono&#10;&#10;Descripción generada automáticamente">
            <a:extLst>
              <a:ext uri="{FF2B5EF4-FFF2-40B4-BE49-F238E27FC236}">
                <a16:creationId xmlns:a16="http://schemas.microsoft.com/office/drawing/2014/main" id="{620E07C8-1FF1-73AA-7231-461B9EBD0981}"/>
              </a:ext>
            </a:extLst>
          </p:cNvPr>
          <p:cNvPicPr>
            <a:picLocks noChangeAspect="1"/>
          </p:cNvPicPr>
          <p:nvPr/>
        </p:nvPicPr>
        <p:blipFill>
          <a:blip r:embed="rId5"/>
          <a:stretch>
            <a:fillRect/>
          </a:stretch>
        </p:blipFill>
        <p:spPr>
          <a:xfrm>
            <a:off x="1422597" y="2538759"/>
            <a:ext cx="2539248" cy="1834700"/>
          </a:xfrm>
          <a:prstGeom prst="rect">
            <a:avLst/>
          </a:prstGeom>
        </p:spPr>
      </p:pic>
    </p:spTree>
    <p:extLst>
      <p:ext uri="{BB962C8B-B14F-4D97-AF65-F5344CB8AC3E}">
        <p14:creationId xmlns:p14="http://schemas.microsoft.com/office/powerpoint/2010/main" val="181030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7328"/>
          </a:xfrm>
          <a:prstGeom prst="rect">
            <a:avLst/>
          </a:prstGeom>
        </p:spPr>
      </p:pic>
      <p:sp>
        <p:nvSpPr>
          <p:cNvPr id="3" name="Text 0"/>
          <p:cNvSpPr/>
          <p:nvPr/>
        </p:nvSpPr>
        <p:spPr>
          <a:xfrm>
            <a:off x="968693" y="3129320"/>
            <a:ext cx="8003024" cy="573405"/>
          </a:xfrm>
          <a:prstGeom prst="rect">
            <a:avLst/>
          </a:prstGeom>
          <a:noFill/>
          <a:ln/>
        </p:spPr>
        <p:txBody>
          <a:bodyPr wrap="none" lIns="0" tIns="0" rIns="0" bIns="0" rtlCol="0" anchor="t"/>
          <a:lstStyle/>
          <a:p>
            <a:pPr marL="0" indent="0">
              <a:lnSpc>
                <a:spcPts val="4500"/>
              </a:lnSpc>
              <a:buNone/>
            </a:pPr>
            <a:r>
              <a:rPr lang="en-US" sz="3600" kern="0" spc="-72" dirty="0">
                <a:solidFill>
                  <a:srgbClr val="000000"/>
                </a:solidFill>
                <a:latin typeface="Source Serif Pro" pitchFamily="34" charset="0"/>
                <a:ea typeface="Source Serif Pro" pitchFamily="34" charset="-122"/>
                <a:cs typeface="Source Serif Pro" pitchFamily="34" charset="-120"/>
              </a:rPr>
              <a:t>Implementación de Modelos Predictivos</a:t>
            </a:r>
            <a:endParaRPr lang="en-US" sz="3600" dirty="0"/>
          </a:p>
        </p:txBody>
      </p:sp>
      <p:pic>
        <p:nvPicPr>
          <p:cNvPr id="4" name="Image 1" descr="preencoded.png"/>
          <p:cNvPicPr>
            <a:picLocks noChangeAspect="1"/>
          </p:cNvPicPr>
          <p:nvPr/>
        </p:nvPicPr>
        <p:blipFill>
          <a:blip r:embed="rId4"/>
          <a:stretch>
            <a:fillRect/>
          </a:stretch>
        </p:blipFill>
        <p:spPr>
          <a:xfrm>
            <a:off x="968693" y="3995142"/>
            <a:ext cx="3173135" cy="779859"/>
          </a:xfrm>
          <a:prstGeom prst="rect">
            <a:avLst/>
          </a:prstGeom>
        </p:spPr>
      </p:pic>
      <p:sp>
        <p:nvSpPr>
          <p:cNvPr id="5" name="Text 1"/>
          <p:cNvSpPr/>
          <p:nvPr/>
        </p:nvSpPr>
        <p:spPr>
          <a:xfrm>
            <a:off x="1163598" y="5067419"/>
            <a:ext cx="2732723" cy="286703"/>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Preprocesamiento de Datos</a:t>
            </a:r>
            <a:endParaRPr lang="en-US" sz="1800" dirty="0"/>
          </a:p>
        </p:txBody>
      </p:sp>
      <p:sp>
        <p:nvSpPr>
          <p:cNvPr id="6" name="Text 2"/>
          <p:cNvSpPr/>
          <p:nvPr/>
        </p:nvSpPr>
        <p:spPr>
          <a:xfrm>
            <a:off x="1163598" y="5471041"/>
            <a:ext cx="2783324" cy="1559719"/>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Limpieza y preparación de datos médicos, incluyendo la normalización de variables y codificación de datos categóricos para su uso en modelos predictivos.</a:t>
            </a:r>
            <a:endParaRPr lang="en-US" sz="1500" dirty="0"/>
          </a:p>
        </p:txBody>
      </p:sp>
      <p:pic>
        <p:nvPicPr>
          <p:cNvPr id="7" name="Image 2" descr="preencoded.png"/>
          <p:cNvPicPr>
            <a:picLocks noChangeAspect="1"/>
          </p:cNvPicPr>
          <p:nvPr/>
        </p:nvPicPr>
        <p:blipFill>
          <a:blip r:embed="rId5"/>
          <a:stretch>
            <a:fillRect/>
          </a:stretch>
        </p:blipFill>
        <p:spPr>
          <a:xfrm>
            <a:off x="4141827" y="3995142"/>
            <a:ext cx="3173254" cy="779859"/>
          </a:xfrm>
          <a:prstGeom prst="rect">
            <a:avLst/>
          </a:prstGeom>
        </p:spPr>
      </p:pic>
      <p:sp>
        <p:nvSpPr>
          <p:cNvPr id="8" name="Text 3"/>
          <p:cNvSpPr/>
          <p:nvPr/>
        </p:nvSpPr>
        <p:spPr>
          <a:xfrm>
            <a:off x="4336733" y="5067419"/>
            <a:ext cx="2691051" cy="286703"/>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Entrenamiento de Modelos</a:t>
            </a:r>
            <a:endParaRPr lang="en-US" sz="1800" dirty="0"/>
          </a:p>
        </p:txBody>
      </p:sp>
      <p:sp>
        <p:nvSpPr>
          <p:cNvPr id="9" name="Text 4"/>
          <p:cNvSpPr/>
          <p:nvPr/>
        </p:nvSpPr>
        <p:spPr>
          <a:xfrm>
            <a:off x="4336733" y="5471041"/>
            <a:ext cx="2783443" cy="1871663"/>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Desarrollo y entrenamiento de modelos de regresión lineal y redes neuronales utilizando bibliotecas como scikit-learn y TensorFlow para predecir la fecha probable de parto y evaluar riesgos médicos.</a:t>
            </a:r>
            <a:endParaRPr lang="en-US" sz="1500" dirty="0"/>
          </a:p>
        </p:txBody>
      </p:sp>
      <p:pic>
        <p:nvPicPr>
          <p:cNvPr id="10" name="Image 3" descr="preencoded.png"/>
          <p:cNvPicPr>
            <a:picLocks noChangeAspect="1"/>
          </p:cNvPicPr>
          <p:nvPr/>
        </p:nvPicPr>
        <p:blipFill>
          <a:blip r:embed="rId6"/>
          <a:stretch>
            <a:fillRect/>
          </a:stretch>
        </p:blipFill>
        <p:spPr>
          <a:xfrm>
            <a:off x="7315081" y="3995142"/>
            <a:ext cx="3173254" cy="779859"/>
          </a:xfrm>
          <a:prstGeom prst="rect">
            <a:avLst/>
          </a:prstGeom>
        </p:spPr>
      </p:pic>
      <p:sp>
        <p:nvSpPr>
          <p:cNvPr id="11" name="Text 5"/>
          <p:cNvSpPr/>
          <p:nvPr/>
        </p:nvSpPr>
        <p:spPr>
          <a:xfrm>
            <a:off x="7509986" y="5067419"/>
            <a:ext cx="2293858" cy="286703"/>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Evaluación y Ajuste</a:t>
            </a:r>
            <a:endParaRPr lang="en-US" sz="1800" dirty="0"/>
          </a:p>
        </p:txBody>
      </p:sp>
      <p:sp>
        <p:nvSpPr>
          <p:cNvPr id="12" name="Text 6"/>
          <p:cNvSpPr/>
          <p:nvPr/>
        </p:nvSpPr>
        <p:spPr>
          <a:xfrm>
            <a:off x="7509986" y="5471041"/>
            <a:ext cx="2783443" cy="1871663"/>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Evaluación de los modelos utilizando métricas como precisión, sensibilidad y especificidad. Ajuste de hiperparámetros para optimizar el rendimiento de los modelos predictivos.</a:t>
            </a:r>
            <a:endParaRPr lang="en-US" sz="1500" dirty="0"/>
          </a:p>
        </p:txBody>
      </p:sp>
      <p:pic>
        <p:nvPicPr>
          <p:cNvPr id="13" name="Image 4" descr="preencoded.png"/>
          <p:cNvPicPr>
            <a:picLocks noChangeAspect="1"/>
          </p:cNvPicPr>
          <p:nvPr/>
        </p:nvPicPr>
        <p:blipFill>
          <a:blip r:embed="rId7"/>
          <a:stretch>
            <a:fillRect/>
          </a:stretch>
        </p:blipFill>
        <p:spPr>
          <a:xfrm>
            <a:off x="10488335" y="3995142"/>
            <a:ext cx="3173254" cy="779859"/>
          </a:xfrm>
          <a:prstGeom prst="rect">
            <a:avLst/>
          </a:prstGeom>
        </p:spPr>
      </p:pic>
      <p:sp>
        <p:nvSpPr>
          <p:cNvPr id="14" name="Text 7"/>
          <p:cNvSpPr/>
          <p:nvPr/>
        </p:nvSpPr>
        <p:spPr>
          <a:xfrm>
            <a:off x="10683240" y="5067419"/>
            <a:ext cx="2783443" cy="573405"/>
          </a:xfrm>
          <a:prstGeom prst="rect">
            <a:avLst/>
          </a:prstGeom>
          <a:noFill/>
          <a:ln/>
        </p:spPr>
        <p:txBody>
          <a:bodyPr wrap="square" lIns="0" tIns="0" rIns="0" bIns="0" rtlCol="0" anchor="t"/>
          <a:lstStyle/>
          <a:p>
            <a:pPr marL="0" indent="0" algn="l">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Integración en la Aplicación</a:t>
            </a:r>
            <a:endParaRPr lang="en-US" sz="1800" dirty="0"/>
          </a:p>
        </p:txBody>
      </p:sp>
      <p:sp>
        <p:nvSpPr>
          <p:cNvPr id="15" name="Text 8"/>
          <p:cNvSpPr/>
          <p:nvPr/>
        </p:nvSpPr>
        <p:spPr>
          <a:xfrm>
            <a:off x="10683240" y="5757743"/>
            <a:ext cx="2783443" cy="1559719"/>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Incorporación de los modelos entrenados en la aplicación, permitiendo predicciones en tiempo real basadas en los datos ingresados por los usuarios.</a:t>
            </a:r>
            <a:endParaRPr lang="en-US" sz="1500" dirty="0"/>
          </a:p>
        </p:txBody>
      </p:sp>
      <p:sp>
        <p:nvSpPr>
          <p:cNvPr id="16" name="CuadroTexto 15">
            <a:extLst>
              <a:ext uri="{FF2B5EF4-FFF2-40B4-BE49-F238E27FC236}">
                <a16:creationId xmlns:a16="http://schemas.microsoft.com/office/drawing/2014/main" id="{2C996F8F-C7E7-D0BA-C14C-7A428F17AE5E}"/>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694611"/>
            <a:ext cx="8069461" cy="726043"/>
          </a:xfrm>
          <a:prstGeom prst="rect">
            <a:avLst/>
          </a:prstGeom>
          <a:noFill/>
          <a:ln/>
        </p:spPr>
        <p:txBody>
          <a:bodyPr wrap="none" lIns="0" tIns="0" rIns="0" bIns="0" rtlCol="0" anchor="t"/>
          <a:lstStyle/>
          <a:p>
            <a:pPr marL="0" indent="0">
              <a:lnSpc>
                <a:spcPts val="5700"/>
              </a:lnSpc>
              <a:buNone/>
            </a:pPr>
            <a:r>
              <a:rPr lang="en-US" sz="4550" kern="0" spc="-91" dirty="0">
                <a:solidFill>
                  <a:srgbClr val="000000"/>
                </a:solidFill>
                <a:latin typeface="Source Serif Pro" pitchFamily="34" charset="0"/>
                <a:ea typeface="Source Serif Pro" pitchFamily="34" charset="-122"/>
                <a:cs typeface="Source Serif Pro" pitchFamily="34" charset="-120"/>
              </a:rPr>
              <a:t>Desarrollo de la Interfaz Gráfica</a:t>
            </a:r>
            <a:endParaRPr lang="en-US" sz="4550" dirty="0"/>
          </a:p>
        </p:txBody>
      </p:sp>
      <p:pic>
        <p:nvPicPr>
          <p:cNvPr id="3" name="Image 0" descr="preencoded.png"/>
          <p:cNvPicPr>
            <a:picLocks noChangeAspect="1"/>
          </p:cNvPicPr>
          <p:nvPr/>
        </p:nvPicPr>
        <p:blipFill>
          <a:blip r:embed="rId3"/>
          <a:stretch>
            <a:fillRect/>
          </a:stretch>
        </p:blipFill>
        <p:spPr>
          <a:xfrm>
            <a:off x="968693" y="1914406"/>
            <a:ext cx="3984069" cy="2462332"/>
          </a:xfrm>
          <a:prstGeom prst="rect">
            <a:avLst/>
          </a:prstGeom>
        </p:spPr>
      </p:pic>
      <p:sp>
        <p:nvSpPr>
          <p:cNvPr id="4" name="Text 1"/>
          <p:cNvSpPr/>
          <p:nvPr/>
        </p:nvSpPr>
        <p:spPr>
          <a:xfrm>
            <a:off x="968693" y="4685348"/>
            <a:ext cx="3302675" cy="363141"/>
          </a:xfrm>
          <a:prstGeom prst="rect">
            <a:avLst/>
          </a:prstGeom>
          <a:noFill/>
          <a:ln/>
        </p:spPr>
        <p:txBody>
          <a:bodyPr wrap="none" lIns="0" tIns="0" rIns="0" bIns="0" rtlCol="0" anchor="t"/>
          <a:lstStyle/>
          <a:p>
            <a:pPr marL="0" indent="0" algn="l">
              <a:lnSpc>
                <a:spcPts val="2850"/>
              </a:lnSpc>
              <a:buNone/>
            </a:pPr>
            <a:r>
              <a:rPr lang="en-US" sz="2250" kern="0" spc="-46" dirty="0">
                <a:solidFill>
                  <a:srgbClr val="272525"/>
                </a:solidFill>
                <a:latin typeface="Source Serif Pro" pitchFamily="34" charset="0"/>
                <a:ea typeface="Source Serif Pro" pitchFamily="34" charset="-122"/>
                <a:cs typeface="Source Serif Pro" pitchFamily="34" charset="-120"/>
              </a:rPr>
              <a:t>Autenticación de Usuarios</a:t>
            </a:r>
            <a:endParaRPr lang="en-US" sz="2250" dirty="0"/>
          </a:p>
        </p:txBody>
      </p:sp>
      <p:sp>
        <p:nvSpPr>
          <p:cNvPr id="5" name="Text 2"/>
          <p:cNvSpPr/>
          <p:nvPr/>
        </p:nvSpPr>
        <p:spPr>
          <a:xfrm>
            <a:off x="968693" y="5196602"/>
            <a:ext cx="3984069" cy="1975247"/>
          </a:xfrm>
          <a:prstGeom prst="rect">
            <a:avLst/>
          </a:prstGeom>
          <a:noFill/>
          <a:ln/>
        </p:spPr>
        <p:txBody>
          <a:bodyPr wrap="square" lIns="0" tIns="0" rIns="0" bIns="0" rtlCol="0" anchor="t"/>
          <a:lstStyle/>
          <a:p>
            <a:pPr marL="0" indent="0" algn="l">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Implementación de un sistema de inicio de sesión seguro para garantizar que solo usuarios autorizados accedan a la aplicación y a los datos sensibles de las pacientes.</a:t>
            </a:r>
            <a:endParaRPr lang="en-US" sz="1900" dirty="0"/>
          </a:p>
        </p:txBody>
      </p:sp>
      <p:pic>
        <p:nvPicPr>
          <p:cNvPr id="6" name="Image 1" descr="preencoded.png"/>
          <p:cNvPicPr>
            <a:picLocks noChangeAspect="1"/>
          </p:cNvPicPr>
          <p:nvPr/>
        </p:nvPicPr>
        <p:blipFill>
          <a:blip r:embed="rId4"/>
          <a:stretch>
            <a:fillRect/>
          </a:stretch>
        </p:blipFill>
        <p:spPr>
          <a:xfrm>
            <a:off x="5323046" y="1914406"/>
            <a:ext cx="3984069" cy="2462332"/>
          </a:xfrm>
          <a:prstGeom prst="rect">
            <a:avLst/>
          </a:prstGeom>
        </p:spPr>
      </p:pic>
      <p:sp>
        <p:nvSpPr>
          <p:cNvPr id="7" name="Text 3"/>
          <p:cNvSpPr/>
          <p:nvPr/>
        </p:nvSpPr>
        <p:spPr>
          <a:xfrm>
            <a:off x="5323046" y="4685348"/>
            <a:ext cx="3984069" cy="726281"/>
          </a:xfrm>
          <a:prstGeom prst="rect">
            <a:avLst/>
          </a:prstGeom>
          <a:noFill/>
          <a:ln/>
        </p:spPr>
        <p:txBody>
          <a:bodyPr wrap="square" lIns="0" tIns="0" rIns="0" bIns="0" rtlCol="0" anchor="t"/>
          <a:lstStyle/>
          <a:p>
            <a:pPr marL="0" indent="0" algn="l">
              <a:lnSpc>
                <a:spcPts val="2850"/>
              </a:lnSpc>
              <a:buNone/>
            </a:pPr>
            <a:r>
              <a:rPr lang="en-US" sz="2250" kern="0" spc="-46" dirty="0">
                <a:solidFill>
                  <a:srgbClr val="272525"/>
                </a:solidFill>
                <a:latin typeface="Source Serif Pro" pitchFamily="34" charset="0"/>
                <a:ea typeface="Source Serif Pro" pitchFamily="34" charset="-122"/>
                <a:cs typeface="Source Serif Pro" pitchFamily="34" charset="-120"/>
              </a:rPr>
              <a:t>Formularios de Entrada de Datos</a:t>
            </a:r>
            <a:endParaRPr lang="en-US" sz="2250" dirty="0"/>
          </a:p>
        </p:txBody>
      </p:sp>
      <p:sp>
        <p:nvSpPr>
          <p:cNvPr id="8" name="Text 4"/>
          <p:cNvSpPr/>
          <p:nvPr/>
        </p:nvSpPr>
        <p:spPr>
          <a:xfrm>
            <a:off x="5323046" y="5559743"/>
            <a:ext cx="3984069" cy="1975247"/>
          </a:xfrm>
          <a:prstGeom prst="rect">
            <a:avLst/>
          </a:prstGeom>
          <a:noFill/>
          <a:ln/>
        </p:spPr>
        <p:txBody>
          <a:bodyPr wrap="square" lIns="0" tIns="0" rIns="0" bIns="0" rtlCol="0" anchor="t"/>
          <a:lstStyle/>
          <a:p>
            <a:pPr marL="0" indent="0" algn="l">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Diseño de formularios intuitivos para la entrada de información médica, incluyendo campos para datos demográficos, historial médico y mediciones actuales.</a:t>
            </a:r>
            <a:endParaRPr lang="en-US" sz="1900" dirty="0"/>
          </a:p>
        </p:txBody>
      </p:sp>
      <p:pic>
        <p:nvPicPr>
          <p:cNvPr id="9" name="Image 2" descr="preencoded.png"/>
          <p:cNvPicPr>
            <a:picLocks noChangeAspect="1"/>
          </p:cNvPicPr>
          <p:nvPr/>
        </p:nvPicPr>
        <p:blipFill>
          <a:blip r:embed="rId5"/>
          <a:stretch>
            <a:fillRect/>
          </a:stretch>
        </p:blipFill>
        <p:spPr>
          <a:xfrm>
            <a:off x="9677400" y="1914406"/>
            <a:ext cx="3984188" cy="2462332"/>
          </a:xfrm>
          <a:prstGeom prst="rect">
            <a:avLst/>
          </a:prstGeom>
        </p:spPr>
      </p:pic>
      <p:sp>
        <p:nvSpPr>
          <p:cNvPr id="10" name="Text 5"/>
          <p:cNvSpPr/>
          <p:nvPr/>
        </p:nvSpPr>
        <p:spPr>
          <a:xfrm>
            <a:off x="9677400" y="4685348"/>
            <a:ext cx="3491984" cy="363141"/>
          </a:xfrm>
          <a:prstGeom prst="rect">
            <a:avLst/>
          </a:prstGeom>
          <a:noFill/>
          <a:ln/>
        </p:spPr>
        <p:txBody>
          <a:bodyPr wrap="none" lIns="0" tIns="0" rIns="0" bIns="0" rtlCol="0" anchor="t"/>
          <a:lstStyle/>
          <a:p>
            <a:pPr marL="0" indent="0" algn="l">
              <a:lnSpc>
                <a:spcPts val="2850"/>
              </a:lnSpc>
              <a:buNone/>
            </a:pPr>
            <a:r>
              <a:rPr lang="en-US" sz="2250" kern="0" spc="-46" dirty="0">
                <a:solidFill>
                  <a:srgbClr val="272525"/>
                </a:solidFill>
                <a:latin typeface="Source Serif Pro" pitchFamily="34" charset="0"/>
                <a:ea typeface="Source Serif Pro" pitchFamily="34" charset="-122"/>
                <a:cs typeface="Source Serif Pro" pitchFamily="34" charset="-120"/>
              </a:rPr>
              <a:t>Visualización de Resultados</a:t>
            </a:r>
            <a:endParaRPr lang="en-US" sz="2250" dirty="0"/>
          </a:p>
        </p:txBody>
      </p:sp>
      <p:sp>
        <p:nvSpPr>
          <p:cNvPr id="11" name="Text 6"/>
          <p:cNvSpPr/>
          <p:nvPr/>
        </p:nvSpPr>
        <p:spPr>
          <a:xfrm>
            <a:off x="9677400" y="5196602"/>
            <a:ext cx="3984188" cy="1975247"/>
          </a:xfrm>
          <a:prstGeom prst="rect">
            <a:avLst/>
          </a:prstGeom>
          <a:noFill/>
          <a:ln/>
        </p:spPr>
        <p:txBody>
          <a:bodyPr wrap="square" lIns="0" tIns="0" rIns="0" bIns="0" rtlCol="0" anchor="t"/>
          <a:lstStyle/>
          <a:p>
            <a:pPr marL="0" indent="0" algn="l">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Creación de paneles interactivos para mostrar los resultados de las predicciones y evaluaciones de riesgo de manera clara y comprensible para los profesionales de la salud.</a:t>
            </a:r>
            <a:endParaRPr lang="en-US" sz="1900" dirty="0"/>
          </a:p>
        </p:txBody>
      </p:sp>
      <p:sp>
        <p:nvSpPr>
          <p:cNvPr id="12" name="CuadroTexto 11">
            <a:extLst>
              <a:ext uri="{FF2B5EF4-FFF2-40B4-BE49-F238E27FC236}">
                <a16:creationId xmlns:a16="http://schemas.microsoft.com/office/drawing/2014/main" id="{51648A7A-9463-04CB-1BFD-44096490C922}"/>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1367" y="699016"/>
            <a:ext cx="4605457" cy="575667"/>
          </a:xfrm>
          <a:prstGeom prst="rect">
            <a:avLst/>
          </a:prstGeom>
          <a:noFill/>
          <a:ln/>
        </p:spPr>
        <p:txBody>
          <a:bodyPr wrap="none" lIns="0" tIns="0" rIns="0" bIns="0" rtlCol="0" anchor="t"/>
          <a:lstStyle/>
          <a:p>
            <a:pPr marL="0" indent="0">
              <a:lnSpc>
                <a:spcPts val="4500"/>
              </a:lnSpc>
              <a:buNone/>
            </a:pPr>
            <a:r>
              <a:rPr lang="en-US" sz="3600" kern="0" spc="-73" dirty="0">
                <a:solidFill>
                  <a:srgbClr val="000000"/>
                </a:solidFill>
                <a:latin typeface="Source Serif Pro" pitchFamily="34" charset="0"/>
                <a:ea typeface="Source Serif Pro" pitchFamily="34" charset="-122"/>
                <a:cs typeface="Source Serif Pro" pitchFamily="34" charset="-120"/>
              </a:rPr>
              <a:t>Resultados y Discusión</a:t>
            </a:r>
            <a:endParaRPr lang="en-US" sz="3600" dirty="0"/>
          </a:p>
        </p:txBody>
      </p:sp>
      <p:sp>
        <p:nvSpPr>
          <p:cNvPr id="4" name="Shape 1"/>
          <p:cNvSpPr/>
          <p:nvPr/>
        </p:nvSpPr>
        <p:spPr>
          <a:xfrm>
            <a:off x="6171367" y="1568172"/>
            <a:ext cx="7774067" cy="5962412"/>
          </a:xfrm>
          <a:prstGeom prst="roundRect">
            <a:avLst>
              <a:gd name="adj" fmla="val 1379"/>
            </a:avLst>
          </a:prstGeom>
          <a:noFill/>
          <a:ln w="7620">
            <a:solidFill>
              <a:srgbClr val="000000">
                <a:alpha val="8000"/>
              </a:srgbClr>
            </a:solidFill>
            <a:prstDash val="solid"/>
          </a:ln>
        </p:spPr>
      </p:sp>
      <p:sp>
        <p:nvSpPr>
          <p:cNvPr id="5" name="Shape 2"/>
          <p:cNvSpPr/>
          <p:nvPr/>
        </p:nvSpPr>
        <p:spPr>
          <a:xfrm>
            <a:off x="6178987" y="1575792"/>
            <a:ext cx="7757993" cy="563166"/>
          </a:xfrm>
          <a:prstGeom prst="rect">
            <a:avLst/>
          </a:prstGeom>
          <a:solidFill>
            <a:srgbClr val="FFFFFF">
              <a:alpha val="4000"/>
            </a:srgbClr>
          </a:solidFill>
          <a:ln/>
        </p:spPr>
      </p:sp>
      <p:sp>
        <p:nvSpPr>
          <p:cNvPr id="6" name="Text 3"/>
          <p:cNvSpPr/>
          <p:nvPr/>
        </p:nvSpPr>
        <p:spPr>
          <a:xfrm>
            <a:off x="6375559" y="1700808"/>
            <a:ext cx="2190631" cy="313134"/>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Aspecto Evaluado</a:t>
            </a:r>
            <a:endParaRPr lang="en-US" sz="1500" dirty="0"/>
          </a:p>
        </p:txBody>
      </p:sp>
      <p:sp>
        <p:nvSpPr>
          <p:cNvPr id="7" name="Text 4"/>
          <p:cNvSpPr/>
          <p:nvPr/>
        </p:nvSpPr>
        <p:spPr>
          <a:xfrm>
            <a:off x="8965049" y="1700808"/>
            <a:ext cx="2186821" cy="313134"/>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Resultados</a:t>
            </a:r>
            <a:endParaRPr lang="en-US" sz="1500" dirty="0"/>
          </a:p>
        </p:txBody>
      </p:sp>
      <p:sp>
        <p:nvSpPr>
          <p:cNvPr id="8" name="Text 5"/>
          <p:cNvSpPr/>
          <p:nvPr/>
        </p:nvSpPr>
        <p:spPr>
          <a:xfrm>
            <a:off x="11550729" y="1700808"/>
            <a:ext cx="2190631" cy="313134"/>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Implicaciones</a:t>
            </a:r>
            <a:endParaRPr lang="en-US" sz="1500" dirty="0"/>
          </a:p>
        </p:txBody>
      </p:sp>
      <p:sp>
        <p:nvSpPr>
          <p:cNvPr id="9" name="Shape 6"/>
          <p:cNvSpPr/>
          <p:nvPr/>
        </p:nvSpPr>
        <p:spPr>
          <a:xfrm>
            <a:off x="6178987" y="2138958"/>
            <a:ext cx="7757993" cy="1502569"/>
          </a:xfrm>
          <a:prstGeom prst="rect">
            <a:avLst/>
          </a:prstGeom>
          <a:solidFill>
            <a:srgbClr val="000000">
              <a:alpha val="4000"/>
            </a:srgbClr>
          </a:solidFill>
          <a:ln/>
        </p:spPr>
      </p:sp>
      <p:sp>
        <p:nvSpPr>
          <p:cNvPr id="10" name="Text 7"/>
          <p:cNvSpPr/>
          <p:nvPr/>
        </p:nvSpPr>
        <p:spPr>
          <a:xfrm>
            <a:off x="6375559" y="2263973"/>
            <a:ext cx="2190631" cy="626269"/>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Precisión del Modelo Predictivo</a:t>
            </a:r>
            <a:endParaRPr lang="en-US" sz="1500" dirty="0"/>
          </a:p>
        </p:txBody>
      </p:sp>
      <p:sp>
        <p:nvSpPr>
          <p:cNvPr id="11" name="Text 8"/>
          <p:cNvSpPr/>
          <p:nvPr/>
        </p:nvSpPr>
        <p:spPr>
          <a:xfrm>
            <a:off x="8965049" y="2263973"/>
            <a:ext cx="2186821" cy="1252538"/>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Alta precisión en predicciones de fecha de parto y evaluación de riesgos</a:t>
            </a:r>
            <a:endParaRPr lang="en-US" sz="1500" dirty="0"/>
          </a:p>
        </p:txBody>
      </p:sp>
      <p:sp>
        <p:nvSpPr>
          <p:cNvPr id="12" name="Text 9"/>
          <p:cNvSpPr/>
          <p:nvPr/>
        </p:nvSpPr>
        <p:spPr>
          <a:xfrm>
            <a:off x="11550729" y="2263973"/>
            <a:ext cx="2190631" cy="939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Mayor confiabilidad en la planificación del cuidado prenatal</a:t>
            </a:r>
            <a:endParaRPr lang="en-US" sz="1500" dirty="0"/>
          </a:p>
        </p:txBody>
      </p:sp>
      <p:sp>
        <p:nvSpPr>
          <p:cNvPr id="13" name="Shape 10"/>
          <p:cNvSpPr/>
          <p:nvPr/>
        </p:nvSpPr>
        <p:spPr>
          <a:xfrm>
            <a:off x="6178987" y="3641527"/>
            <a:ext cx="7757993" cy="1502569"/>
          </a:xfrm>
          <a:prstGeom prst="rect">
            <a:avLst/>
          </a:prstGeom>
          <a:solidFill>
            <a:srgbClr val="FFFFFF">
              <a:alpha val="4000"/>
            </a:srgbClr>
          </a:solidFill>
          <a:ln/>
        </p:spPr>
      </p:sp>
      <p:sp>
        <p:nvSpPr>
          <p:cNvPr id="14" name="Text 11"/>
          <p:cNvSpPr/>
          <p:nvPr/>
        </p:nvSpPr>
        <p:spPr>
          <a:xfrm>
            <a:off x="6375559" y="3766542"/>
            <a:ext cx="2190631" cy="313134"/>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Usabilidad de la Interfaz</a:t>
            </a:r>
            <a:endParaRPr lang="en-US" sz="1500" dirty="0"/>
          </a:p>
        </p:txBody>
      </p:sp>
      <p:sp>
        <p:nvSpPr>
          <p:cNvPr id="15" name="Text 12"/>
          <p:cNvSpPr/>
          <p:nvPr/>
        </p:nvSpPr>
        <p:spPr>
          <a:xfrm>
            <a:off x="8965049" y="3766542"/>
            <a:ext cx="2186821" cy="1252538"/>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Interfaz intuitiva y fácil de usar según retroalimentación de usuarios</a:t>
            </a:r>
            <a:endParaRPr lang="en-US" sz="1500" dirty="0"/>
          </a:p>
        </p:txBody>
      </p:sp>
      <p:sp>
        <p:nvSpPr>
          <p:cNvPr id="16" name="Text 13"/>
          <p:cNvSpPr/>
          <p:nvPr/>
        </p:nvSpPr>
        <p:spPr>
          <a:xfrm>
            <a:off x="11550729" y="3766542"/>
            <a:ext cx="2190631" cy="939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Adopción más rápida y eficiente por parte de profesionales de la salud</a:t>
            </a:r>
            <a:endParaRPr lang="en-US" sz="1500" dirty="0"/>
          </a:p>
        </p:txBody>
      </p:sp>
      <p:sp>
        <p:nvSpPr>
          <p:cNvPr id="17" name="Shape 14"/>
          <p:cNvSpPr/>
          <p:nvPr/>
        </p:nvSpPr>
        <p:spPr>
          <a:xfrm>
            <a:off x="6178987" y="5144095"/>
            <a:ext cx="7757993" cy="1189434"/>
          </a:xfrm>
          <a:prstGeom prst="rect">
            <a:avLst/>
          </a:prstGeom>
          <a:solidFill>
            <a:srgbClr val="000000">
              <a:alpha val="4000"/>
            </a:srgbClr>
          </a:solidFill>
          <a:ln/>
        </p:spPr>
      </p:sp>
      <p:sp>
        <p:nvSpPr>
          <p:cNvPr id="18" name="Text 15"/>
          <p:cNvSpPr/>
          <p:nvPr/>
        </p:nvSpPr>
        <p:spPr>
          <a:xfrm>
            <a:off x="6375559" y="5269111"/>
            <a:ext cx="2190631" cy="313134"/>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Detección de Anemia</a:t>
            </a:r>
            <a:endParaRPr lang="en-US" sz="1500" dirty="0"/>
          </a:p>
        </p:txBody>
      </p:sp>
      <p:sp>
        <p:nvSpPr>
          <p:cNvPr id="19" name="Text 16"/>
          <p:cNvSpPr/>
          <p:nvPr/>
        </p:nvSpPr>
        <p:spPr>
          <a:xfrm>
            <a:off x="8965049" y="5269111"/>
            <a:ext cx="2186821" cy="626269"/>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Funcionalidad efectiva para identificar casos de anemia</a:t>
            </a:r>
            <a:endParaRPr lang="en-US" sz="1500" dirty="0"/>
          </a:p>
        </p:txBody>
      </p:sp>
      <p:sp>
        <p:nvSpPr>
          <p:cNvPr id="20" name="Text 17"/>
          <p:cNvSpPr/>
          <p:nvPr/>
        </p:nvSpPr>
        <p:spPr>
          <a:xfrm>
            <a:off x="11550729" y="5269111"/>
            <a:ext cx="2190631" cy="939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Intervención temprana y mejora en los resultados de salud materna</a:t>
            </a:r>
            <a:endParaRPr lang="en-US" sz="1500" dirty="0"/>
          </a:p>
        </p:txBody>
      </p:sp>
      <p:sp>
        <p:nvSpPr>
          <p:cNvPr id="21" name="Shape 18"/>
          <p:cNvSpPr/>
          <p:nvPr/>
        </p:nvSpPr>
        <p:spPr>
          <a:xfrm>
            <a:off x="6178987" y="6333530"/>
            <a:ext cx="7757993" cy="1189434"/>
          </a:xfrm>
          <a:prstGeom prst="rect">
            <a:avLst/>
          </a:prstGeom>
          <a:solidFill>
            <a:srgbClr val="FFFFFF">
              <a:alpha val="4000"/>
            </a:srgbClr>
          </a:solidFill>
          <a:ln/>
        </p:spPr>
      </p:sp>
      <p:sp>
        <p:nvSpPr>
          <p:cNvPr id="22" name="Text 19"/>
          <p:cNvSpPr/>
          <p:nvPr/>
        </p:nvSpPr>
        <p:spPr>
          <a:xfrm>
            <a:off x="6375559" y="6458545"/>
            <a:ext cx="2190631" cy="626269"/>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Integración con Sistemas Existentes</a:t>
            </a:r>
            <a:endParaRPr lang="en-US" sz="1500" dirty="0"/>
          </a:p>
        </p:txBody>
      </p:sp>
      <p:sp>
        <p:nvSpPr>
          <p:cNvPr id="23" name="Text 20"/>
          <p:cNvSpPr/>
          <p:nvPr/>
        </p:nvSpPr>
        <p:spPr>
          <a:xfrm>
            <a:off x="8965049" y="6458545"/>
            <a:ext cx="2186821" cy="939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Desafíos en la interoperabilidad con algunos sistemas de salud</a:t>
            </a:r>
            <a:endParaRPr lang="en-US" sz="1500" dirty="0"/>
          </a:p>
        </p:txBody>
      </p:sp>
      <p:sp>
        <p:nvSpPr>
          <p:cNvPr id="24" name="Text 21"/>
          <p:cNvSpPr/>
          <p:nvPr/>
        </p:nvSpPr>
        <p:spPr>
          <a:xfrm>
            <a:off x="11550729" y="6458545"/>
            <a:ext cx="2190631" cy="939403"/>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Necesidad de desarrollar interfaces de integración más robustas</a:t>
            </a:r>
            <a:endParaRPr lang="en-US" sz="1500" dirty="0"/>
          </a:p>
        </p:txBody>
      </p:sp>
      <p:sp>
        <p:nvSpPr>
          <p:cNvPr id="25" name="CuadroTexto 24">
            <a:extLst>
              <a:ext uri="{FF2B5EF4-FFF2-40B4-BE49-F238E27FC236}">
                <a16:creationId xmlns:a16="http://schemas.microsoft.com/office/drawing/2014/main" id="{FADF8D94-9995-870B-335C-525D9B81AAA5}"/>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5223"/>
          </a:xfrm>
          <a:prstGeom prst="rect">
            <a:avLst/>
          </a:prstGeom>
        </p:spPr>
      </p:pic>
      <p:sp>
        <p:nvSpPr>
          <p:cNvPr id="3" name="Text 0"/>
          <p:cNvSpPr/>
          <p:nvPr/>
        </p:nvSpPr>
        <p:spPr>
          <a:xfrm>
            <a:off x="968693" y="3337084"/>
            <a:ext cx="6801326" cy="643533"/>
          </a:xfrm>
          <a:prstGeom prst="rect">
            <a:avLst/>
          </a:prstGeom>
          <a:noFill/>
          <a:ln/>
        </p:spPr>
        <p:txBody>
          <a:bodyPr wrap="none" lIns="0" tIns="0" rIns="0" bIns="0" rtlCol="0" anchor="t"/>
          <a:lstStyle/>
          <a:p>
            <a:pPr marL="0" indent="0">
              <a:lnSpc>
                <a:spcPts val="5050"/>
              </a:lnSpc>
              <a:buNone/>
            </a:pPr>
            <a:r>
              <a:rPr lang="en-US" sz="4050" kern="0" spc="-81" dirty="0">
                <a:solidFill>
                  <a:srgbClr val="000000"/>
                </a:solidFill>
                <a:latin typeface="Source Serif Pro" pitchFamily="34" charset="0"/>
                <a:ea typeface="Source Serif Pro" pitchFamily="34" charset="-122"/>
                <a:cs typeface="Source Serif Pro" pitchFamily="34" charset="-120"/>
              </a:rPr>
              <a:t>Conclusiones y Trabajo Futuro</a:t>
            </a:r>
            <a:endParaRPr lang="en-US" sz="4050" dirty="0"/>
          </a:p>
        </p:txBody>
      </p:sp>
      <p:pic>
        <p:nvPicPr>
          <p:cNvPr id="4" name="Image 1" descr="preencoded.png"/>
          <p:cNvPicPr>
            <a:picLocks noChangeAspect="1"/>
          </p:cNvPicPr>
          <p:nvPr/>
        </p:nvPicPr>
        <p:blipFill>
          <a:blip r:embed="rId4"/>
          <a:stretch>
            <a:fillRect/>
          </a:stretch>
        </p:blipFill>
        <p:spPr>
          <a:xfrm>
            <a:off x="968693" y="4308753"/>
            <a:ext cx="546973" cy="546973"/>
          </a:xfrm>
          <a:prstGeom prst="rect">
            <a:avLst/>
          </a:prstGeom>
        </p:spPr>
      </p:pic>
      <p:sp>
        <p:nvSpPr>
          <p:cNvPr id="5" name="Text 1"/>
          <p:cNvSpPr/>
          <p:nvPr/>
        </p:nvSpPr>
        <p:spPr>
          <a:xfrm>
            <a:off x="968693" y="5074444"/>
            <a:ext cx="2574250" cy="321707"/>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Logros Alcanzados</a:t>
            </a:r>
            <a:endParaRPr lang="en-US" sz="2000" dirty="0"/>
          </a:p>
        </p:txBody>
      </p:sp>
      <p:sp>
        <p:nvSpPr>
          <p:cNvPr id="6" name="Text 2"/>
          <p:cNvSpPr/>
          <p:nvPr/>
        </p:nvSpPr>
        <p:spPr>
          <a:xfrm>
            <a:off x="968693" y="5527357"/>
            <a:ext cx="2927033" cy="2100263"/>
          </a:xfrm>
          <a:prstGeom prst="rect">
            <a:avLst/>
          </a:prstGeom>
          <a:noFill/>
          <a:ln/>
        </p:spPr>
        <p:txBody>
          <a:bodyPr wrap="square" lIns="0" tIns="0" rIns="0" bIns="0" rtlCol="0" anchor="t"/>
          <a:lstStyle/>
          <a:p>
            <a:pPr marL="0" indent="0" algn="l">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Desarrollo exitoso de una aplicación que integra machine learning para mejorar la gestión de la salud materna, con alta precisión en predicciones y evaluaciones de riesgo.</a:t>
            </a:r>
            <a:endParaRPr lang="en-US" sz="1700" dirty="0"/>
          </a:p>
        </p:txBody>
      </p:sp>
      <p:pic>
        <p:nvPicPr>
          <p:cNvPr id="7" name="Image 2" descr="preencoded.png"/>
          <p:cNvPicPr>
            <a:picLocks noChangeAspect="1"/>
          </p:cNvPicPr>
          <p:nvPr/>
        </p:nvPicPr>
        <p:blipFill>
          <a:blip r:embed="rId5"/>
          <a:stretch>
            <a:fillRect/>
          </a:stretch>
        </p:blipFill>
        <p:spPr>
          <a:xfrm>
            <a:off x="4223861" y="4308753"/>
            <a:ext cx="546973" cy="546973"/>
          </a:xfrm>
          <a:prstGeom prst="rect">
            <a:avLst/>
          </a:prstGeom>
        </p:spPr>
      </p:pic>
      <p:sp>
        <p:nvSpPr>
          <p:cNvPr id="8" name="Text 3"/>
          <p:cNvSpPr/>
          <p:nvPr/>
        </p:nvSpPr>
        <p:spPr>
          <a:xfrm>
            <a:off x="4223861" y="5074444"/>
            <a:ext cx="2574250" cy="321707"/>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Impacto Clínico</a:t>
            </a:r>
            <a:endParaRPr lang="en-US" sz="2000" dirty="0"/>
          </a:p>
        </p:txBody>
      </p:sp>
      <p:sp>
        <p:nvSpPr>
          <p:cNvPr id="9" name="Text 4"/>
          <p:cNvSpPr/>
          <p:nvPr/>
        </p:nvSpPr>
        <p:spPr>
          <a:xfrm>
            <a:off x="4223861" y="5527357"/>
            <a:ext cx="2927152" cy="2100263"/>
          </a:xfrm>
          <a:prstGeom prst="rect">
            <a:avLst/>
          </a:prstGeom>
          <a:noFill/>
          <a:ln/>
        </p:spPr>
        <p:txBody>
          <a:bodyPr wrap="square" lIns="0" tIns="0" rIns="0" bIns="0" rtlCol="0" anchor="t"/>
          <a:lstStyle/>
          <a:p>
            <a:pPr marL="0" indent="0" algn="l">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Mejora significativa en la eficiencia y precisión de la atención prenatal, facilitando la toma de decisiones informadas por parte de los profesionales de la salud.</a:t>
            </a:r>
            <a:endParaRPr lang="en-US" sz="1700" dirty="0"/>
          </a:p>
        </p:txBody>
      </p:sp>
      <p:pic>
        <p:nvPicPr>
          <p:cNvPr id="10" name="Image 3" descr="preencoded.png"/>
          <p:cNvPicPr>
            <a:picLocks noChangeAspect="1"/>
          </p:cNvPicPr>
          <p:nvPr/>
        </p:nvPicPr>
        <p:blipFill>
          <a:blip r:embed="rId6"/>
          <a:stretch>
            <a:fillRect/>
          </a:stretch>
        </p:blipFill>
        <p:spPr>
          <a:xfrm>
            <a:off x="7479149" y="4308753"/>
            <a:ext cx="546973" cy="546973"/>
          </a:xfrm>
          <a:prstGeom prst="rect">
            <a:avLst/>
          </a:prstGeom>
        </p:spPr>
      </p:pic>
      <p:sp>
        <p:nvSpPr>
          <p:cNvPr id="11" name="Text 5"/>
          <p:cNvSpPr/>
          <p:nvPr/>
        </p:nvSpPr>
        <p:spPr>
          <a:xfrm>
            <a:off x="7479149" y="5074444"/>
            <a:ext cx="2574250" cy="321707"/>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Áreas de Mejora</a:t>
            </a:r>
            <a:endParaRPr lang="en-US" sz="2000" dirty="0"/>
          </a:p>
        </p:txBody>
      </p:sp>
      <p:sp>
        <p:nvSpPr>
          <p:cNvPr id="12" name="Text 6"/>
          <p:cNvSpPr/>
          <p:nvPr/>
        </p:nvSpPr>
        <p:spPr>
          <a:xfrm>
            <a:off x="7479149" y="5527357"/>
            <a:ext cx="2927152" cy="1750219"/>
          </a:xfrm>
          <a:prstGeom prst="rect">
            <a:avLst/>
          </a:prstGeom>
          <a:noFill/>
          <a:ln/>
        </p:spPr>
        <p:txBody>
          <a:bodyPr wrap="square" lIns="0" tIns="0" rIns="0" bIns="0" rtlCol="0" anchor="t"/>
          <a:lstStyle/>
          <a:p>
            <a:pPr marL="0" indent="0" algn="l">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Necesidad de ampliar el conjunto de datos para mejorar la generalización de los modelos y optimizar la integración con sistemas de salud existentes.</a:t>
            </a:r>
            <a:endParaRPr lang="en-US" sz="1700" dirty="0"/>
          </a:p>
        </p:txBody>
      </p:sp>
      <p:pic>
        <p:nvPicPr>
          <p:cNvPr id="13" name="Image 4" descr="preencoded.png"/>
          <p:cNvPicPr>
            <a:picLocks noChangeAspect="1"/>
          </p:cNvPicPr>
          <p:nvPr/>
        </p:nvPicPr>
        <p:blipFill>
          <a:blip r:embed="rId7"/>
          <a:stretch>
            <a:fillRect/>
          </a:stretch>
        </p:blipFill>
        <p:spPr>
          <a:xfrm>
            <a:off x="10734437" y="4308753"/>
            <a:ext cx="546973" cy="546973"/>
          </a:xfrm>
          <a:prstGeom prst="rect">
            <a:avLst/>
          </a:prstGeom>
        </p:spPr>
      </p:pic>
      <p:sp>
        <p:nvSpPr>
          <p:cNvPr id="14" name="Text 7"/>
          <p:cNvSpPr/>
          <p:nvPr/>
        </p:nvSpPr>
        <p:spPr>
          <a:xfrm>
            <a:off x="10734437" y="5074444"/>
            <a:ext cx="2574250" cy="321707"/>
          </a:xfrm>
          <a:prstGeom prst="rect">
            <a:avLst/>
          </a:prstGeom>
          <a:noFill/>
          <a:ln/>
        </p:spPr>
        <p:txBody>
          <a:bodyPr wrap="none" lIns="0" tIns="0" rIns="0" bIns="0" rtlCol="0" anchor="t"/>
          <a:lstStyle/>
          <a:p>
            <a:pPr marL="0" indent="0" algn="l">
              <a:lnSpc>
                <a:spcPts val="2500"/>
              </a:lnSpc>
              <a:buNone/>
            </a:pPr>
            <a:r>
              <a:rPr lang="en-US" sz="2000" kern="0" spc="-41" dirty="0">
                <a:solidFill>
                  <a:srgbClr val="272525"/>
                </a:solidFill>
                <a:latin typeface="Source Serif Pro" pitchFamily="34" charset="0"/>
                <a:ea typeface="Source Serif Pro" pitchFamily="34" charset="-122"/>
                <a:cs typeface="Source Serif Pro" pitchFamily="34" charset="-120"/>
              </a:rPr>
              <a:t>Trabajo Futuro</a:t>
            </a:r>
            <a:endParaRPr lang="en-US" sz="2000" dirty="0"/>
          </a:p>
        </p:txBody>
      </p:sp>
      <p:sp>
        <p:nvSpPr>
          <p:cNvPr id="15" name="Text 8"/>
          <p:cNvSpPr/>
          <p:nvPr/>
        </p:nvSpPr>
        <p:spPr>
          <a:xfrm>
            <a:off x="10734437" y="5527357"/>
            <a:ext cx="2927152" cy="1750219"/>
          </a:xfrm>
          <a:prstGeom prst="rect">
            <a:avLst/>
          </a:prstGeom>
          <a:noFill/>
          <a:ln/>
        </p:spPr>
        <p:txBody>
          <a:bodyPr wrap="square" lIns="0" tIns="0" rIns="0" bIns="0" rtlCol="0" anchor="t"/>
          <a:lstStyle/>
          <a:p>
            <a:pPr marL="0" indent="0" algn="l">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Expansión de funcionalidades, realización de estudios clínicos adicionales y mejora continua de la interfaz basada en retroalimentación de usuarios.</a:t>
            </a:r>
            <a:endParaRPr lang="en-US" sz="1700" dirty="0"/>
          </a:p>
        </p:txBody>
      </p:sp>
      <p:sp>
        <p:nvSpPr>
          <p:cNvPr id="16" name="CuadroTexto 15">
            <a:extLst>
              <a:ext uri="{FF2B5EF4-FFF2-40B4-BE49-F238E27FC236}">
                <a16:creationId xmlns:a16="http://schemas.microsoft.com/office/drawing/2014/main" id="{073AE1F3-80A5-F3D9-2F72-838313B324C4}"/>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1762" y="920829"/>
            <a:ext cx="7620476" cy="2650688"/>
          </a:xfrm>
          <a:prstGeom prst="rect">
            <a:avLst/>
          </a:prstGeom>
          <a:noFill/>
          <a:ln/>
        </p:spPr>
        <p:txBody>
          <a:bodyPr wrap="square" lIns="0" tIns="0" rIns="0" bIns="0" rtlCol="0" anchor="t"/>
          <a:lstStyle/>
          <a:p>
            <a:pPr marL="0" indent="0">
              <a:lnSpc>
                <a:spcPts val="6950"/>
              </a:lnSpc>
              <a:buNone/>
            </a:pPr>
            <a:r>
              <a:rPr lang="en-US" sz="4000" kern="0" spc="-111" dirty="0">
                <a:solidFill>
                  <a:srgbClr val="000000"/>
                </a:solidFill>
                <a:latin typeface="Source Serif Pro" pitchFamily="34" charset="0"/>
                <a:ea typeface="Source Serif Pro" pitchFamily="34" charset="-122"/>
                <a:cs typeface="Source Serif Pro" pitchFamily="34" charset="-120"/>
              </a:rPr>
              <a:t>Aplicación de Gestión para Embarazadas con Inteligencia Artificial</a:t>
            </a:r>
            <a:endParaRPr lang="en-US" sz="4000" dirty="0"/>
          </a:p>
        </p:txBody>
      </p:sp>
      <p:sp>
        <p:nvSpPr>
          <p:cNvPr id="4" name="Text 1"/>
          <p:cNvSpPr/>
          <p:nvPr/>
        </p:nvSpPr>
        <p:spPr>
          <a:xfrm>
            <a:off x="761762" y="3897987"/>
            <a:ext cx="7620476" cy="2785110"/>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 Este Proyecto presenta el desarrollo de una aplicación innovadora para la gestión de la salud materna. Utilizando modelos de machine learning, la aplicación realiza predicciones precisas y evaluaciones de riesgos médicos. Diseñada con una interfaz gráfica en Python usando Tkinter, se integra con una base de datos PostgreSQL para un manejo eficiente de los datos. La aplicación ofrece funcionalidades como la predicción de la fecha probable de parto, evaluación de riesgos médicos, cálculo del IMC y detección de anemia, proporcionando una herramienta integral para profesionales de la salud en el cuidado prenatal.</a:t>
            </a:r>
            <a:endParaRPr lang="en-US" sz="1700" dirty="0"/>
          </a:p>
        </p:txBody>
      </p:sp>
      <p:sp>
        <p:nvSpPr>
          <p:cNvPr id="5" name="Shape 2"/>
          <p:cNvSpPr/>
          <p:nvPr/>
        </p:nvSpPr>
        <p:spPr>
          <a:xfrm>
            <a:off x="761762" y="6944201"/>
            <a:ext cx="348258" cy="348258"/>
          </a:xfrm>
          <a:prstGeom prst="roundRect">
            <a:avLst>
              <a:gd name="adj" fmla="val 26253770"/>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1067872"/>
            <a:ext cx="6776085" cy="726043"/>
          </a:xfrm>
          <a:prstGeom prst="rect">
            <a:avLst/>
          </a:prstGeom>
          <a:noFill/>
          <a:ln/>
        </p:spPr>
        <p:txBody>
          <a:bodyPr wrap="none" lIns="0" tIns="0" rIns="0" bIns="0" rtlCol="0" anchor="t"/>
          <a:lstStyle/>
          <a:p>
            <a:pPr marL="0" indent="0">
              <a:lnSpc>
                <a:spcPts val="5700"/>
              </a:lnSpc>
              <a:buNone/>
            </a:pPr>
            <a:r>
              <a:rPr lang="en-US" sz="4550" kern="0" spc="-91" dirty="0">
                <a:solidFill>
                  <a:srgbClr val="000000"/>
                </a:solidFill>
                <a:latin typeface="Source Serif Pro" pitchFamily="34" charset="0"/>
                <a:ea typeface="Source Serif Pro" pitchFamily="34" charset="-122"/>
                <a:cs typeface="Source Serif Pro" pitchFamily="34" charset="-120"/>
              </a:rPr>
              <a:t>Antecedentes y Motivación</a:t>
            </a:r>
            <a:endParaRPr lang="en-US" sz="4550" dirty="0"/>
          </a:p>
        </p:txBody>
      </p:sp>
      <p:sp>
        <p:nvSpPr>
          <p:cNvPr id="3" name="Text 1"/>
          <p:cNvSpPr/>
          <p:nvPr/>
        </p:nvSpPr>
        <p:spPr>
          <a:xfrm>
            <a:off x="968693" y="2411016"/>
            <a:ext cx="3828931" cy="726281"/>
          </a:xfrm>
          <a:prstGeom prst="rect">
            <a:avLst/>
          </a:prstGeom>
          <a:noFill/>
          <a:ln/>
        </p:spPr>
        <p:txBody>
          <a:bodyPr wrap="square" lIns="0" tIns="0" rIns="0" bIns="0" rtlCol="0" anchor="t"/>
          <a:lstStyle/>
          <a:p>
            <a:pPr marL="0" indent="0">
              <a:lnSpc>
                <a:spcPts val="2850"/>
              </a:lnSpc>
              <a:buNone/>
            </a:pPr>
            <a:r>
              <a:rPr lang="en-US" sz="2250" kern="0" spc="-46" dirty="0">
                <a:solidFill>
                  <a:srgbClr val="000000"/>
                </a:solidFill>
                <a:latin typeface="Source Serif Pro" pitchFamily="34" charset="0"/>
                <a:ea typeface="Source Serif Pro" pitchFamily="34" charset="-122"/>
                <a:cs typeface="Source Serif Pro" pitchFamily="34" charset="-120"/>
              </a:rPr>
              <a:t>Importancia de la Salud Materna</a:t>
            </a:r>
            <a:endParaRPr lang="en-US" sz="2250" dirty="0"/>
          </a:p>
        </p:txBody>
      </p:sp>
      <p:sp>
        <p:nvSpPr>
          <p:cNvPr id="4" name="Text 2"/>
          <p:cNvSpPr/>
          <p:nvPr/>
        </p:nvSpPr>
        <p:spPr>
          <a:xfrm>
            <a:off x="968693" y="3384113"/>
            <a:ext cx="3828931" cy="3555444"/>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La salud materna es un componente esencial en la atención médica, con un impacto directo en el bienestar de madres e hijos. La gestión adecuada del embarazo requiere un enfoque integral y personalizado, incluyendo la evaluación de múltiples factores médicos para garantizar una atención óptima.</a:t>
            </a:r>
            <a:endParaRPr lang="en-US" sz="1900" dirty="0"/>
          </a:p>
        </p:txBody>
      </p:sp>
      <p:sp>
        <p:nvSpPr>
          <p:cNvPr id="5" name="Text 3"/>
          <p:cNvSpPr/>
          <p:nvPr/>
        </p:nvSpPr>
        <p:spPr>
          <a:xfrm>
            <a:off x="5407462" y="2411016"/>
            <a:ext cx="2904530" cy="363141"/>
          </a:xfrm>
          <a:prstGeom prst="rect">
            <a:avLst/>
          </a:prstGeom>
          <a:noFill/>
          <a:ln/>
        </p:spPr>
        <p:txBody>
          <a:bodyPr wrap="none" lIns="0" tIns="0" rIns="0" bIns="0" rtlCol="0" anchor="t"/>
          <a:lstStyle/>
          <a:p>
            <a:pPr marL="0" indent="0">
              <a:lnSpc>
                <a:spcPts val="2850"/>
              </a:lnSpc>
              <a:buNone/>
            </a:pPr>
            <a:r>
              <a:rPr lang="en-US" sz="2250" kern="0" spc="-46" dirty="0">
                <a:solidFill>
                  <a:srgbClr val="000000"/>
                </a:solidFill>
                <a:latin typeface="Source Serif Pro" pitchFamily="34" charset="0"/>
                <a:ea typeface="Source Serif Pro" pitchFamily="34" charset="-122"/>
                <a:cs typeface="Source Serif Pro" pitchFamily="34" charset="-120"/>
              </a:rPr>
              <a:t>Desafíos Actuales</a:t>
            </a:r>
            <a:endParaRPr lang="en-US" sz="2250" dirty="0"/>
          </a:p>
        </p:txBody>
      </p:sp>
      <p:sp>
        <p:nvSpPr>
          <p:cNvPr id="6" name="Text 4"/>
          <p:cNvSpPr/>
          <p:nvPr/>
        </p:nvSpPr>
        <p:spPr>
          <a:xfrm>
            <a:off x="5407462" y="3020973"/>
            <a:ext cx="3828931" cy="3160395"/>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Históricamente, la evaluación de factores críticos se ha realizado mediante consultas médicas tradicionales y análisis manuales de datos. Estos métodos, aunque efectivos, son a menudo laboriosos y propensos a errores, afectando la eficiencia en la atención médica.</a:t>
            </a:r>
            <a:endParaRPr lang="en-US" sz="1900" dirty="0"/>
          </a:p>
        </p:txBody>
      </p:sp>
      <p:sp>
        <p:nvSpPr>
          <p:cNvPr id="7" name="Text 5"/>
          <p:cNvSpPr/>
          <p:nvPr/>
        </p:nvSpPr>
        <p:spPr>
          <a:xfrm>
            <a:off x="9846231" y="2411016"/>
            <a:ext cx="2904530" cy="363141"/>
          </a:xfrm>
          <a:prstGeom prst="rect">
            <a:avLst/>
          </a:prstGeom>
          <a:noFill/>
          <a:ln/>
        </p:spPr>
        <p:txBody>
          <a:bodyPr wrap="none" lIns="0" tIns="0" rIns="0" bIns="0" rtlCol="0" anchor="t"/>
          <a:lstStyle/>
          <a:p>
            <a:pPr marL="0" indent="0">
              <a:lnSpc>
                <a:spcPts val="2850"/>
              </a:lnSpc>
              <a:buNone/>
            </a:pPr>
            <a:r>
              <a:rPr lang="en-US" sz="2250" kern="0" spc="-46" dirty="0">
                <a:solidFill>
                  <a:srgbClr val="000000"/>
                </a:solidFill>
                <a:latin typeface="Source Serif Pro" pitchFamily="34" charset="0"/>
                <a:ea typeface="Source Serif Pro" pitchFamily="34" charset="-122"/>
                <a:cs typeface="Source Serif Pro" pitchFamily="34" charset="-120"/>
              </a:rPr>
              <a:t>Avances Tecnológicos</a:t>
            </a:r>
            <a:endParaRPr lang="en-US" sz="2250" dirty="0"/>
          </a:p>
        </p:txBody>
      </p:sp>
      <p:sp>
        <p:nvSpPr>
          <p:cNvPr id="8" name="Text 6"/>
          <p:cNvSpPr/>
          <p:nvPr/>
        </p:nvSpPr>
        <p:spPr>
          <a:xfrm>
            <a:off x="9846231" y="3020973"/>
            <a:ext cx="3828931" cy="3160395"/>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La integración de técnicas avanzadas como el machine learning y el desarrollo de interfaces gráficas interactivas han comenzado a transformar significativamente la forma en que se gestionan y analizan los datos médicos, ofreciendo soluciones más eficientes y precisas.</a:t>
            </a:r>
            <a:endParaRPr lang="en-US" sz="1900" dirty="0"/>
          </a:p>
        </p:txBody>
      </p:sp>
      <p:sp>
        <p:nvSpPr>
          <p:cNvPr id="9" name="CuadroTexto 8">
            <a:extLst>
              <a:ext uri="{FF2B5EF4-FFF2-40B4-BE49-F238E27FC236}">
                <a16:creationId xmlns:a16="http://schemas.microsoft.com/office/drawing/2014/main" id="{CD28DC22-682E-99F1-943E-0F7EC8F265C3}"/>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8060"/>
          </a:xfrm>
          <a:prstGeom prst="rect">
            <a:avLst/>
          </a:prstGeom>
        </p:spPr>
      </p:pic>
      <p:sp>
        <p:nvSpPr>
          <p:cNvPr id="3" name="Text 0"/>
          <p:cNvSpPr/>
          <p:nvPr/>
        </p:nvSpPr>
        <p:spPr>
          <a:xfrm>
            <a:off x="968693" y="3296722"/>
            <a:ext cx="4852868" cy="606623"/>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pitchFamily="34" charset="0"/>
                <a:ea typeface="Source Serif Pro" pitchFamily="34" charset="-122"/>
                <a:cs typeface="Source Serif Pro" pitchFamily="34" charset="-120"/>
              </a:rPr>
              <a:t>Objetivos del Proyecto</a:t>
            </a:r>
            <a:endParaRPr lang="en-US" sz="3800" dirty="0"/>
          </a:p>
        </p:txBody>
      </p:sp>
      <p:sp>
        <p:nvSpPr>
          <p:cNvPr id="4" name="Shape 1"/>
          <p:cNvSpPr/>
          <p:nvPr/>
        </p:nvSpPr>
        <p:spPr>
          <a:xfrm>
            <a:off x="968693" y="4444603"/>
            <a:ext cx="463987" cy="463987"/>
          </a:xfrm>
          <a:prstGeom prst="roundRect">
            <a:avLst>
              <a:gd name="adj" fmla="val 18669"/>
            </a:avLst>
          </a:prstGeom>
          <a:solidFill>
            <a:srgbClr val="F0D4F7"/>
          </a:solidFill>
          <a:ln w="7620">
            <a:solidFill>
              <a:srgbClr val="D6BADD"/>
            </a:solidFill>
            <a:prstDash val="solid"/>
          </a:ln>
        </p:spPr>
      </p:sp>
      <p:sp>
        <p:nvSpPr>
          <p:cNvPr id="5" name="Text 2"/>
          <p:cNvSpPr/>
          <p:nvPr/>
        </p:nvSpPr>
        <p:spPr>
          <a:xfrm>
            <a:off x="1127879" y="4530923"/>
            <a:ext cx="145613" cy="291227"/>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1</a:t>
            </a:r>
            <a:endParaRPr lang="en-US" sz="2250" dirty="0"/>
          </a:p>
        </p:txBody>
      </p:sp>
      <p:sp>
        <p:nvSpPr>
          <p:cNvPr id="6" name="Text 3"/>
          <p:cNvSpPr/>
          <p:nvPr/>
        </p:nvSpPr>
        <p:spPr>
          <a:xfrm>
            <a:off x="1638895" y="4444603"/>
            <a:ext cx="2589967" cy="303252"/>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Desarrollo de Aplicación</a:t>
            </a:r>
            <a:endParaRPr lang="en-US" sz="1900" dirty="0"/>
          </a:p>
        </p:txBody>
      </p:sp>
      <p:sp>
        <p:nvSpPr>
          <p:cNvPr id="7" name="Text 4"/>
          <p:cNvSpPr/>
          <p:nvPr/>
        </p:nvSpPr>
        <p:spPr>
          <a:xfrm>
            <a:off x="1638895" y="4871561"/>
            <a:ext cx="3423285" cy="2639378"/>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Crear una aplicación interactiva utilizando Python y Tkinter que permita a los profesionales de la salud ingresar y gestionar datos relacionados con el embarazo, integrándola con una base de datos PostgreSQL para un almacenamiento y recuperación eficiente de información.</a:t>
            </a:r>
            <a:endParaRPr lang="en-US" sz="1600" dirty="0"/>
          </a:p>
        </p:txBody>
      </p:sp>
      <p:sp>
        <p:nvSpPr>
          <p:cNvPr id="8" name="Shape 5"/>
          <p:cNvSpPr/>
          <p:nvPr/>
        </p:nvSpPr>
        <p:spPr>
          <a:xfrm>
            <a:off x="5268397" y="4444603"/>
            <a:ext cx="463987" cy="463987"/>
          </a:xfrm>
          <a:prstGeom prst="roundRect">
            <a:avLst>
              <a:gd name="adj" fmla="val 18669"/>
            </a:avLst>
          </a:prstGeom>
          <a:solidFill>
            <a:srgbClr val="F0D4F7"/>
          </a:solidFill>
          <a:ln w="7620">
            <a:solidFill>
              <a:srgbClr val="D6BADD"/>
            </a:solidFill>
            <a:prstDash val="solid"/>
          </a:ln>
        </p:spPr>
      </p:sp>
      <p:sp>
        <p:nvSpPr>
          <p:cNvPr id="9" name="Text 6"/>
          <p:cNvSpPr/>
          <p:nvPr/>
        </p:nvSpPr>
        <p:spPr>
          <a:xfrm>
            <a:off x="5427583" y="4530923"/>
            <a:ext cx="145613" cy="291227"/>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2</a:t>
            </a:r>
            <a:endParaRPr lang="en-US" sz="2250" dirty="0"/>
          </a:p>
        </p:txBody>
      </p:sp>
      <p:sp>
        <p:nvSpPr>
          <p:cNvPr id="10" name="Text 7"/>
          <p:cNvSpPr/>
          <p:nvPr/>
        </p:nvSpPr>
        <p:spPr>
          <a:xfrm>
            <a:off x="5938599" y="4444603"/>
            <a:ext cx="3423285" cy="606504"/>
          </a:xfrm>
          <a:prstGeom prst="rect">
            <a:avLst/>
          </a:prstGeom>
          <a:noFill/>
          <a:ln/>
        </p:spPr>
        <p:txBody>
          <a:bodyPr wrap="squar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Implementación de Modelos Predictivos</a:t>
            </a:r>
            <a:endParaRPr lang="en-US" sz="1900" dirty="0"/>
          </a:p>
        </p:txBody>
      </p:sp>
      <p:sp>
        <p:nvSpPr>
          <p:cNvPr id="11" name="Text 8"/>
          <p:cNvSpPr/>
          <p:nvPr/>
        </p:nvSpPr>
        <p:spPr>
          <a:xfrm>
            <a:off x="5938599" y="5174813"/>
            <a:ext cx="3423285" cy="2309455"/>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Utilizar machine learning para entrenar modelos predictivos que calculen la fecha probable de parto y evalúen el riesgo de complicaciones basado en datos históricos, implementando una red neuronal para mejorar la precisión de las predicciones y evaluaciones de riesgo.</a:t>
            </a:r>
            <a:endParaRPr lang="en-US" sz="1600" dirty="0"/>
          </a:p>
        </p:txBody>
      </p:sp>
      <p:sp>
        <p:nvSpPr>
          <p:cNvPr id="12" name="Shape 9"/>
          <p:cNvSpPr/>
          <p:nvPr/>
        </p:nvSpPr>
        <p:spPr>
          <a:xfrm>
            <a:off x="9568101" y="4444603"/>
            <a:ext cx="463987" cy="463987"/>
          </a:xfrm>
          <a:prstGeom prst="roundRect">
            <a:avLst>
              <a:gd name="adj" fmla="val 18669"/>
            </a:avLst>
          </a:prstGeom>
          <a:solidFill>
            <a:srgbClr val="F0D4F7"/>
          </a:solidFill>
          <a:ln w="7620">
            <a:solidFill>
              <a:srgbClr val="D6BADD"/>
            </a:solidFill>
            <a:prstDash val="solid"/>
          </a:ln>
        </p:spPr>
      </p:sp>
      <p:sp>
        <p:nvSpPr>
          <p:cNvPr id="13" name="Text 10"/>
          <p:cNvSpPr/>
          <p:nvPr/>
        </p:nvSpPr>
        <p:spPr>
          <a:xfrm>
            <a:off x="9727287" y="4530923"/>
            <a:ext cx="145613" cy="291227"/>
          </a:xfrm>
          <a:prstGeom prst="rect">
            <a:avLst/>
          </a:prstGeom>
          <a:noFill/>
          <a:ln/>
        </p:spPr>
        <p:txBody>
          <a:bodyPr wrap="none" lIns="0" tIns="0" rIns="0" bIns="0" rtlCol="0" anchor="t"/>
          <a:lstStyle/>
          <a:p>
            <a:pPr marL="0" indent="0" algn="ctr">
              <a:lnSpc>
                <a:spcPts val="2250"/>
              </a:lnSpc>
              <a:buNone/>
            </a:pPr>
            <a:r>
              <a:rPr lang="en-US" sz="2250" kern="0" spc="-46" dirty="0">
                <a:solidFill>
                  <a:srgbClr val="272525"/>
                </a:solidFill>
                <a:latin typeface="Source Serif Pro" pitchFamily="34" charset="0"/>
                <a:ea typeface="Source Serif Pro" pitchFamily="34" charset="-122"/>
                <a:cs typeface="Source Serif Pro" pitchFamily="34" charset="-120"/>
              </a:rPr>
              <a:t>3</a:t>
            </a:r>
            <a:endParaRPr lang="en-US" sz="2250" dirty="0"/>
          </a:p>
        </p:txBody>
      </p:sp>
      <p:sp>
        <p:nvSpPr>
          <p:cNvPr id="14" name="Text 11"/>
          <p:cNvSpPr/>
          <p:nvPr/>
        </p:nvSpPr>
        <p:spPr>
          <a:xfrm>
            <a:off x="10238303" y="4444603"/>
            <a:ext cx="3423285" cy="606504"/>
          </a:xfrm>
          <a:prstGeom prst="rect">
            <a:avLst/>
          </a:prstGeom>
          <a:noFill/>
          <a:ln/>
        </p:spPr>
        <p:txBody>
          <a:bodyPr wrap="square" lIns="0" tIns="0" rIns="0" bIns="0" rtlCol="0" anchor="t"/>
          <a:lstStyle/>
          <a:p>
            <a:pPr marL="0" indent="0">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Funcionalidades de Evaluación Médica</a:t>
            </a:r>
            <a:endParaRPr lang="en-US" sz="1900" dirty="0"/>
          </a:p>
        </p:txBody>
      </p:sp>
      <p:sp>
        <p:nvSpPr>
          <p:cNvPr id="15" name="Text 12"/>
          <p:cNvSpPr/>
          <p:nvPr/>
        </p:nvSpPr>
        <p:spPr>
          <a:xfrm>
            <a:off x="10238303" y="5174813"/>
            <a:ext cx="3423285" cy="1979533"/>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Incluir funcionalidades para calcular el IMC, evaluar la hipertensión e implementar una funcionalidad para detectar anemia basada en parámetros médicos relevantes, proporcionando una evaluación integral de la salud materna.</a:t>
            </a:r>
            <a:endParaRPr lang="en-US" sz="1600" dirty="0"/>
          </a:p>
        </p:txBody>
      </p:sp>
      <p:sp>
        <p:nvSpPr>
          <p:cNvPr id="16" name="CuadroTexto 15">
            <a:extLst>
              <a:ext uri="{FF2B5EF4-FFF2-40B4-BE49-F238E27FC236}">
                <a16:creationId xmlns:a16="http://schemas.microsoft.com/office/drawing/2014/main" id="{BE5C2AC5-06EB-37FC-48AA-3E0E8BED910A}"/>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64FF6-6049-3F92-C2E3-E1616D6DEBB7}"/>
            </a:ext>
          </a:extLst>
        </p:cNvPr>
        <p:cNvGrpSpPr/>
        <p:nvPr/>
      </p:nvGrpSpPr>
      <p:grpSpPr>
        <a:xfrm>
          <a:off x="0" y="0"/>
          <a:ext cx="0" cy="0"/>
          <a:chOff x="0" y="0"/>
          <a:chExt cx="0" cy="0"/>
        </a:xfrm>
      </p:grpSpPr>
      <p:sp>
        <p:nvSpPr>
          <p:cNvPr id="5" name="Shape 2">
            <a:extLst>
              <a:ext uri="{FF2B5EF4-FFF2-40B4-BE49-F238E27FC236}">
                <a16:creationId xmlns:a16="http://schemas.microsoft.com/office/drawing/2014/main" id="{5BADDE81-0552-8D78-985A-974F2EC5C91A}"/>
              </a:ext>
            </a:extLst>
          </p:cNvPr>
          <p:cNvSpPr/>
          <p:nvPr/>
        </p:nvSpPr>
        <p:spPr>
          <a:xfrm>
            <a:off x="761762" y="6944201"/>
            <a:ext cx="348258" cy="348258"/>
          </a:xfrm>
          <a:prstGeom prst="roundRect">
            <a:avLst>
              <a:gd name="adj" fmla="val 26253770"/>
            </a:avLst>
          </a:prstGeom>
          <a:noFill/>
          <a:ln w="7620">
            <a:solidFill>
              <a:srgbClr val="FFFFFF"/>
            </a:solidFill>
            <a:prstDash val="solid"/>
          </a:ln>
        </p:spPr>
      </p:sp>
      <p:sp>
        <p:nvSpPr>
          <p:cNvPr id="20" name="CuadroTexto 19">
            <a:extLst>
              <a:ext uri="{FF2B5EF4-FFF2-40B4-BE49-F238E27FC236}">
                <a16:creationId xmlns:a16="http://schemas.microsoft.com/office/drawing/2014/main" id="{516C3499-65B3-55B9-A746-717650F205D0}"/>
              </a:ext>
            </a:extLst>
          </p:cNvPr>
          <p:cNvSpPr txBox="1"/>
          <p:nvPr/>
        </p:nvSpPr>
        <p:spPr>
          <a:xfrm>
            <a:off x="292838" y="2100612"/>
            <a:ext cx="6591954" cy="646331"/>
          </a:xfrm>
          <a:prstGeom prst="rect">
            <a:avLst/>
          </a:prstGeom>
          <a:noFill/>
        </p:spPr>
        <p:txBody>
          <a:bodyPr wrap="square" rtlCol="0">
            <a:spAutoFit/>
          </a:bodyPr>
          <a:lstStyle/>
          <a:p>
            <a:r>
              <a:rPr lang="es-ES" sz="3600" b="1" dirty="0">
                <a:effectLst>
                  <a:outerShdw blurRad="38100" dist="38100" dir="2700000" algn="tl">
                    <a:srgbClr val="000000">
                      <a:alpha val="43137"/>
                    </a:srgbClr>
                  </a:outerShdw>
                </a:effectLst>
                <a:latin typeface="Futura Bk BT" panose="020B0502020204020303"/>
                <a:cs typeface="Arial" panose="020B0604020202020204" pitchFamily="34" charset="0"/>
              </a:rPr>
              <a:t>Funcionalidades del Sistema</a:t>
            </a:r>
          </a:p>
        </p:txBody>
      </p:sp>
      <p:sp>
        <p:nvSpPr>
          <p:cNvPr id="21" name="CuadroTexto 20">
            <a:extLst>
              <a:ext uri="{FF2B5EF4-FFF2-40B4-BE49-F238E27FC236}">
                <a16:creationId xmlns:a16="http://schemas.microsoft.com/office/drawing/2014/main" id="{FCE15919-C80B-768D-B867-8787E37F986A}"/>
              </a:ext>
            </a:extLst>
          </p:cNvPr>
          <p:cNvSpPr txBox="1"/>
          <p:nvPr/>
        </p:nvSpPr>
        <p:spPr>
          <a:xfrm>
            <a:off x="996462" y="3320607"/>
            <a:ext cx="9952892" cy="2092881"/>
          </a:xfrm>
          <a:prstGeom prst="rect">
            <a:avLst/>
          </a:prstGeom>
          <a:noFill/>
        </p:spPr>
        <p:txBody>
          <a:bodyPr wrap="square" rtlCol="0">
            <a:spAutoFit/>
          </a:bodyPr>
          <a:lstStyle/>
          <a:p>
            <a:pPr marL="342900" indent="-342900">
              <a:buFont typeface="+mj-lt"/>
              <a:buAutoNum type="arabicPeriod"/>
            </a:pPr>
            <a:r>
              <a:rPr lang="es-US" sz="2800" b="1" dirty="0">
                <a:effectLst/>
                <a:latin typeface="Arial" panose="020B0604020202020204" pitchFamily="34" charset="0"/>
                <a:ea typeface="Aptos" panose="020B0004020202020204" pitchFamily="34" charset="0"/>
              </a:rPr>
              <a:t>Registro de Paciente </a:t>
            </a:r>
          </a:p>
          <a:p>
            <a:pPr marL="342900" indent="-342900">
              <a:buFont typeface="+mj-lt"/>
              <a:buAutoNum type="arabicPeriod"/>
            </a:pPr>
            <a:r>
              <a:rPr lang="es-ES" sz="2800" b="1" kern="100" dirty="0">
                <a:effectLst/>
                <a:latin typeface="Arial" panose="020B0604020202020204" pitchFamily="34" charset="0"/>
                <a:ea typeface="Aptos" panose="020B0004020202020204" pitchFamily="34" charset="0"/>
                <a:cs typeface="SimSun" panose="02010600030101010101" pitchFamily="2" charset="-122"/>
              </a:rPr>
              <a:t>Cálculo de Fecha Probable de Parto</a:t>
            </a:r>
            <a:endParaRPr lang="es-US" sz="2800" b="1" kern="100" dirty="0">
              <a:latin typeface="Aptos" panose="020B0004020202020204" pitchFamily="34" charset="0"/>
              <a:ea typeface="Aptos" panose="020B0004020202020204" pitchFamily="34" charset="0"/>
              <a:cs typeface="SimSun" panose="02010600030101010101" pitchFamily="2" charset="-122"/>
            </a:endParaRPr>
          </a:p>
          <a:p>
            <a:pPr marL="342900" indent="-342900">
              <a:buFont typeface="+mj-lt"/>
              <a:buAutoNum type="arabicPeriod"/>
            </a:pPr>
            <a:r>
              <a:rPr lang="es-ES" sz="2800" b="1" kern="100" dirty="0">
                <a:effectLst/>
                <a:latin typeface="Arial" panose="020B0604020202020204" pitchFamily="34" charset="0"/>
                <a:ea typeface="Aptos" panose="020B0004020202020204" pitchFamily="34" charset="0"/>
                <a:cs typeface="SimSun" panose="02010600030101010101" pitchFamily="2" charset="-122"/>
              </a:rPr>
              <a:t>Evaluación de Riesgos Médicos</a:t>
            </a:r>
            <a:endParaRPr lang="es-US" sz="2800" b="1" kern="100" dirty="0">
              <a:effectLst/>
              <a:latin typeface="Aptos" panose="020B0004020202020204" pitchFamily="34" charset="0"/>
              <a:ea typeface="Aptos" panose="020B0004020202020204" pitchFamily="34" charset="0"/>
              <a:cs typeface="SimSun" panose="02010600030101010101" pitchFamily="2" charset="-122"/>
            </a:endParaRPr>
          </a:p>
          <a:p>
            <a:pPr marL="342900" indent="-342900">
              <a:buFont typeface="+mj-lt"/>
              <a:buAutoNum type="arabicPeriod"/>
            </a:pPr>
            <a:r>
              <a:rPr lang="es-ES" sz="2800" b="1" kern="100" dirty="0">
                <a:effectLst/>
                <a:latin typeface="Arial" panose="020B0604020202020204" pitchFamily="34" charset="0"/>
                <a:ea typeface="Aptos" panose="020B0004020202020204" pitchFamily="34" charset="0"/>
                <a:cs typeface="SimSun" panose="02010600030101010101" pitchFamily="2" charset="-122"/>
              </a:rPr>
              <a:t>Detección de Anemia</a:t>
            </a:r>
            <a:endParaRPr lang="es-US" sz="2800" kern="100" dirty="0">
              <a:effectLst/>
              <a:latin typeface="Aptos" panose="020B0004020202020204" pitchFamily="34" charset="0"/>
              <a:ea typeface="Aptos" panose="020B0004020202020204" pitchFamily="34" charset="0"/>
              <a:cs typeface="SimSun" panose="02010600030101010101" pitchFamily="2" charset="-122"/>
            </a:endParaRPr>
          </a:p>
          <a:p>
            <a:endParaRPr lang="es-US" dirty="0"/>
          </a:p>
        </p:txBody>
      </p:sp>
      <p:pic>
        <p:nvPicPr>
          <p:cNvPr id="24" name="Image 0" descr="preencoded.png">
            <a:extLst>
              <a:ext uri="{FF2B5EF4-FFF2-40B4-BE49-F238E27FC236}">
                <a16:creationId xmlns:a16="http://schemas.microsoft.com/office/drawing/2014/main" id="{69270D4D-F6E8-8CFA-F394-714E10B546C6}"/>
              </a:ext>
            </a:extLst>
          </p:cNvPr>
          <p:cNvPicPr>
            <a:picLocks noChangeAspect="1"/>
          </p:cNvPicPr>
          <p:nvPr/>
        </p:nvPicPr>
        <p:blipFill>
          <a:blip r:embed="rId3"/>
          <a:stretch>
            <a:fillRect/>
          </a:stretch>
        </p:blipFill>
        <p:spPr>
          <a:xfrm>
            <a:off x="11430000" y="0"/>
            <a:ext cx="3200400" cy="8235672"/>
          </a:xfrm>
          <a:prstGeom prst="rect">
            <a:avLst/>
          </a:prstGeom>
        </p:spPr>
      </p:pic>
    </p:spTree>
    <p:extLst>
      <p:ext uri="{BB962C8B-B14F-4D97-AF65-F5344CB8AC3E}">
        <p14:creationId xmlns:p14="http://schemas.microsoft.com/office/powerpoint/2010/main" val="424486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Rectángulo 1"/>
          <p:cNvSpPr/>
          <p:nvPr/>
        </p:nvSpPr>
        <p:spPr>
          <a:xfrm>
            <a:off x="1983770" y="786154"/>
            <a:ext cx="7123432" cy="775597"/>
          </a:xfrm>
          <a:prstGeom prst="rect">
            <a:avLst/>
          </a:prstGeom>
          <a:noFill/>
        </p:spPr>
        <p:txBody>
          <a:bodyPr wrap="square" lIns="109728" tIns="54864" rIns="109728" bIns="54864">
            <a:spAutoFit/>
          </a:bodyPr>
          <a:lstStyle/>
          <a:p>
            <a:r>
              <a:rPr lang="es-CU" altLang="en-US" sz="4320" b="1" dirty="0">
                <a:ln w="0"/>
              </a:rPr>
              <a:t>Requisitos no funcionales</a:t>
            </a:r>
            <a:endParaRPr lang="es-CU" altLang="zh-CN" sz="2160" b="1" dirty="0"/>
          </a:p>
        </p:txBody>
      </p:sp>
      <p:sp>
        <p:nvSpPr>
          <p:cNvPr id="3" name="CuadroTexto 2">
            <a:extLst>
              <a:ext uri="{FF2B5EF4-FFF2-40B4-BE49-F238E27FC236}">
                <a16:creationId xmlns:a16="http://schemas.microsoft.com/office/drawing/2014/main" id="{EEF49F35-CC38-1751-DBB7-6445B81C7873}"/>
              </a:ext>
            </a:extLst>
          </p:cNvPr>
          <p:cNvSpPr txBox="1"/>
          <p:nvPr/>
        </p:nvSpPr>
        <p:spPr>
          <a:xfrm>
            <a:off x="461986" y="2060584"/>
            <a:ext cx="4487920" cy="609398"/>
          </a:xfrm>
          <a:prstGeom prst="rect">
            <a:avLst/>
          </a:prstGeom>
          <a:noFill/>
        </p:spPr>
        <p:txBody>
          <a:bodyPr wrap="square">
            <a:spAutoFit/>
          </a:bodyPr>
          <a:lstStyle>
            <a:defPPr>
              <a:defRPr lang="en-US"/>
            </a:defPPr>
            <a:lvl1pPr algn="just">
              <a:defRPr sz="2800" b="1" kern="0">
                <a:effectLst>
                  <a:outerShdw blurRad="38100" dist="38100" dir="2700000" algn="tl">
                    <a:srgbClr val="000000">
                      <a:alpha val="43137"/>
                    </a:srgbClr>
                  </a:outerShdw>
                </a:effectLst>
                <a:latin typeface="Futura Bk BT" panose="020B0502020204020303"/>
                <a:ea typeface="MS Mincho" panose="02020609040205080304" pitchFamily="49" charset="-128"/>
              </a:defRPr>
            </a:lvl1pPr>
          </a:lstStyle>
          <a:p>
            <a:r>
              <a:rPr lang="es-419" sz="3360" dirty="0"/>
              <a:t>RNF1-Disponibilidad</a:t>
            </a:r>
            <a:endParaRPr lang="es-CU" sz="3360" dirty="0"/>
          </a:p>
        </p:txBody>
      </p:sp>
      <p:sp>
        <p:nvSpPr>
          <p:cNvPr id="5" name="CuadroTexto 4">
            <a:extLst>
              <a:ext uri="{FF2B5EF4-FFF2-40B4-BE49-F238E27FC236}">
                <a16:creationId xmlns:a16="http://schemas.microsoft.com/office/drawing/2014/main" id="{3F0F39CF-BE51-C46F-9C4C-08DCADBBC79C}"/>
              </a:ext>
            </a:extLst>
          </p:cNvPr>
          <p:cNvSpPr txBox="1"/>
          <p:nvPr/>
        </p:nvSpPr>
        <p:spPr>
          <a:xfrm>
            <a:off x="461986" y="2892052"/>
            <a:ext cx="3927134" cy="609398"/>
          </a:xfrm>
          <a:prstGeom prst="rect">
            <a:avLst/>
          </a:prstGeom>
          <a:noFill/>
        </p:spPr>
        <p:txBody>
          <a:bodyPr wrap="square">
            <a:spAutoFit/>
          </a:bodyPr>
          <a:lstStyle>
            <a:defPPr>
              <a:defRPr lang="en-US"/>
            </a:defPPr>
            <a:lvl1pPr algn="just">
              <a:defRPr sz="2800" b="1" kern="0">
                <a:effectLst>
                  <a:outerShdw blurRad="38100" dist="38100" dir="2700000" algn="tl">
                    <a:srgbClr val="000000">
                      <a:alpha val="43137"/>
                    </a:srgbClr>
                  </a:outerShdw>
                </a:effectLst>
                <a:latin typeface="Futura Bk BT" panose="020B0502020204020303"/>
                <a:ea typeface="MS Mincho" panose="02020609040205080304" pitchFamily="49" charset="-128"/>
              </a:defRPr>
            </a:lvl1pPr>
          </a:lstStyle>
          <a:p>
            <a:r>
              <a:rPr lang="es-419" sz="3360" dirty="0"/>
              <a:t>RNF2-Usabilidad</a:t>
            </a:r>
            <a:endParaRPr lang="es-CU" sz="3360" dirty="0"/>
          </a:p>
        </p:txBody>
      </p:sp>
      <p:sp>
        <p:nvSpPr>
          <p:cNvPr id="7" name="CuadroTexto 6">
            <a:extLst>
              <a:ext uri="{FF2B5EF4-FFF2-40B4-BE49-F238E27FC236}">
                <a16:creationId xmlns:a16="http://schemas.microsoft.com/office/drawing/2014/main" id="{0EEB7B24-3E07-C5E0-E441-0A8B0DCBD204}"/>
              </a:ext>
            </a:extLst>
          </p:cNvPr>
          <p:cNvSpPr txBox="1"/>
          <p:nvPr/>
        </p:nvSpPr>
        <p:spPr>
          <a:xfrm>
            <a:off x="430548" y="3719222"/>
            <a:ext cx="5114938" cy="609398"/>
          </a:xfrm>
          <a:prstGeom prst="rect">
            <a:avLst/>
          </a:prstGeom>
          <a:noFill/>
        </p:spPr>
        <p:txBody>
          <a:bodyPr wrap="square">
            <a:spAutoFit/>
          </a:bodyPr>
          <a:lstStyle/>
          <a:p>
            <a:pPr algn="just"/>
            <a:r>
              <a:rPr lang="es-419" sz="3360" b="1" kern="0" dirty="0">
                <a:effectLst>
                  <a:outerShdw blurRad="38100" dist="38100" dir="2700000" algn="tl">
                    <a:srgbClr val="000000">
                      <a:alpha val="43137"/>
                    </a:srgbClr>
                  </a:outerShdw>
                </a:effectLst>
                <a:latin typeface="Futura Bk BT" panose="020B0502020204020303"/>
                <a:ea typeface="MS Mincho" panose="02020609040205080304" pitchFamily="49" charset="-128"/>
              </a:rPr>
              <a:t>RNF3-Confidencialidad</a:t>
            </a:r>
            <a:endParaRPr lang="es-CU" sz="3360" b="1" kern="0" dirty="0">
              <a:effectLst>
                <a:outerShdw blurRad="38100" dist="38100" dir="2700000" algn="tl">
                  <a:srgbClr val="000000">
                    <a:alpha val="43137"/>
                  </a:srgbClr>
                </a:outerShdw>
              </a:effectLst>
              <a:latin typeface="Futura Bk BT" panose="020B0502020204020303"/>
              <a:ea typeface="MS Mincho" panose="02020609040205080304" pitchFamily="49" charset="-128"/>
            </a:endParaRPr>
          </a:p>
        </p:txBody>
      </p:sp>
      <p:sp>
        <p:nvSpPr>
          <p:cNvPr id="9" name="CuadroTexto 8">
            <a:extLst>
              <a:ext uri="{FF2B5EF4-FFF2-40B4-BE49-F238E27FC236}">
                <a16:creationId xmlns:a16="http://schemas.microsoft.com/office/drawing/2014/main" id="{BB5DF8D6-9AAB-996A-8E4E-D3C8AC529679}"/>
              </a:ext>
            </a:extLst>
          </p:cNvPr>
          <p:cNvSpPr txBox="1"/>
          <p:nvPr/>
        </p:nvSpPr>
        <p:spPr>
          <a:xfrm>
            <a:off x="430548" y="4510378"/>
            <a:ext cx="5721054" cy="609398"/>
          </a:xfrm>
          <a:prstGeom prst="rect">
            <a:avLst/>
          </a:prstGeom>
          <a:noFill/>
        </p:spPr>
        <p:txBody>
          <a:bodyPr wrap="square">
            <a:spAutoFit/>
          </a:bodyPr>
          <a:lstStyle/>
          <a:p>
            <a:pPr algn="just"/>
            <a:r>
              <a:rPr lang="es-419" sz="3360" b="1" kern="0" dirty="0">
                <a:effectLst>
                  <a:outerShdw blurRad="38100" dist="38100" dir="2700000" algn="tl">
                    <a:srgbClr val="000000">
                      <a:alpha val="43137"/>
                    </a:srgbClr>
                  </a:outerShdw>
                </a:effectLst>
                <a:latin typeface="Futura Bk BT" panose="020B0502020204020303"/>
                <a:ea typeface="MS Mincho" panose="02020609040205080304" pitchFamily="49" charset="-128"/>
              </a:rPr>
              <a:t>RNF4-Confiabilidad</a:t>
            </a:r>
            <a:endParaRPr lang="es-CU" sz="3360" b="1" kern="0" dirty="0">
              <a:effectLst>
                <a:outerShdw blurRad="38100" dist="38100" dir="2700000" algn="tl">
                  <a:srgbClr val="000000">
                    <a:alpha val="43137"/>
                  </a:srgbClr>
                </a:outerShdw>
              </a:effectLst>
              <a:latin typeface="Futura Bk BT" panose="020B0502020204020303"/>
              <a:ea typeface="MS Mincho" panose="02020609040205080304" pitchFamily="49" charset="-128"/>
            </a:endParaRPr>
          </a:p>
        </p:txBody>
      </p:sp>
      <p:sp>
        <p:nvSpPr>
          <p:cNvPr id="11" name="CuadroTexto 10">
            <a:extLst>
              <a:ext uri="{FF2B5EF4-FFF2-40B4-BE49-F238E27FC236}">
                <a16:creationId xmlns:a16="http://schemas.microsoft.com/office/drawing/2014/main" id="{F083F78E-C908-32BF-C78B-9197051F5F21}"/>
              </a:ext>
            </a:extLst>
          </p:cNvPr>
          <p:cNvSpPr txBox="1"/>
          <p:nvPr/>
        </p:nvSpPr>
        <p:spPr>
          <a:xfrm>
            <a:off x="7047745" y="2171137"/>
            <a:ext cx="3695045" cy="609398"/>
          </a:xfrm>
          <a:prstGeom prst="rect">
            <a:avLst/>
          </a:prstGeom>
          <a:noFill/>
        </p:spPr>
        <p:txBody>
          <a:bodyPr wrap="square">
            <a:spAutoFit/>
          </a:bodyPr>
          <a:lstStyle/>
          <a:p>
            <a:pPr algn="just"/>
            <a:r>
              <a:rPr lang="es-419" sz="3360" b="1" kern="0" dirty="0">
                <a:effectLst>
                  <a:outerShdw blurRad="38100" dist="38100" dir="2700000" algn="tl">
                    <a:srgbClr val="000000">
                      <a:alpha val="43137"/>
                    </a:srgbClr>
                  </a:outerShdw>
                </a:effectLst>
                <a:latin typeface="Futura Bk BT" panose="020B0502020204020303"/>
                <a:ea typeface="MS Mincho" panose="02020609040205080304" pitchFamily="49" charset="-128"/>
              </a:rPr>
              <a:t>RNF</a:t>
            </a:r>
            <a:r>
              <a:rPr lang="es-419" sz="3360" b="1" kern="0" dirty="0">
                <a:effectLst>
                  <a:outerShdw blurRad="38100" dist="38100" dir="2700000" algn="tl">
                    <a:srgbClr val="000000">
                      <a:alpha val="43137"/>
                    </a:srgbClr>
                  </a:outerShdw>
                </a:effectLst>
                <a:latin typeface="Futura Bk BT" panose="020B0502020204020303"/>
                <a:ea typeface="Arial" panose="020B0604020202020204" pitchFamily="34" charset="0"/>
              </a:rPr>
              <a:t>5-Seguridad</a:t>
            </a:r>
            <a:endParaRPr lang="es-CU" sz="3360" b="1" dirty="0">
              <a:effectLst>
                <a:outerShdw blurRad="38100" dist="38100" dir="2700000" algn="tl">
                  <a:srgbClr val="000000">
                    <a:alpha val="43137"/>
                  </a:srgbClr>
                </a:outerShdw>
              </a:effectLst>
              <a:latin typeface="Futura Bk BT" panose="020B0502020204020303"/>
            </a:endParaRPr>
          </a:p>
        </p:txBody>
      </p:sp>
      <p:sp>
        <p:nvSpPr>
          <p:cNvPr id="13" name="CuadroTexto 12">
            <a:extLst>
              <a:ext uri="{FF2B5EF4-FFF2-40B4-BE49-F238E27FC236}">
                <a16:creationId xmlns:a16="http://schemas.microsoft.com/office/drawing/2014/main" id="{F88F967B-D083-0129-EC2D-3A45E1FD08B2}"/>
              </a:ext>
            </a:extLst>
          </p:cNvPr>
          <p:cNvSpPr txBox="1"/>
          <p:nvPr/>
        </p:nvSpPr>
        <p:spPr>
          <a:xfrm>
            <a:off x="7034382" y="2778955"/>
            <a:ext cx="3695045" cy="609398"/>
          </a:xfrm>
          <a:prstGeom prst="rect">
            <a:avLst/>
          </a:prstGeom>
          <a:noFill/>
        </p:spPr>
        <p:txBody>
          <a:bodyPr wrap="square">
            <a:spAutoFit/>
          </a:bodyPr>
          <a:lstStyle/>
          <a:p>
            <a:pPr algn="just">
              <a:spcAft>
                <a:spcPts val="960"/>
              </a:spcAft>
            </a:pPr>
            <a:r>
              <a:rPr lang="es-419" sz="336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Arial" panose="020B0604020202020204" pitchFamily="34" charset="0"/>
              </a:rPr>
              <a:t>RNF6-Fiabilidad</a:t>
            </a:r>
            <a:endParaRPr lang="es-CU" sz="336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p:txBody>
      </p:sp>
      <p:sp>
        <p:nvSpPr>
          <p:cNvPr id="15" name="CuadroTexto 14">
            <a:extLst>
              <a:ext uri="{FF2B5EF4-FFF2-40B4-BE49-F238E27FC236}">
                <a16:creationId xmlns:a16="http://schemas.microsoft.com/office/drawing/2014/main" id="{2B189916-5D41-7B09-56D5-BACF6E52E0F3}"/>
              </a:ext>
            </a:extLst>
          </p:cNvPr>
          <p:cNvSpPr txBox="1"/>
          <p:nvPr/>
        </p:nvSpPr>
        <p:spPr>
          <a:xfrm>
            <a:off x="6995598" y="3414523"/>
            <a:ext cx="4228009" cy="609398"/>
          </a:xfrm>
          <a:prstGeom prst="rect">
            <a:avLst/>
          </a:prstGeom>
          <a:noFill/>
        </p:spPr>
        <p:txBody>
          <a:bodyPr wrap="square">
            <a:spAutoFit/>
          </a:bodyPr>
          <a:lstStyle/>
          <a:p>
            <a:pPr algn="just">
              <a:spcAft>
                <a:spcPts val="960"/>
              </a:spcAft>
            </a:pPr>
            <a:r>
              <a:rPr lang="es-419" sz="336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Arial" panose="020B0604020202020204" pitchFamily="34" charset="0"/>
              </a:rPr>
              <a:t>RNF7-Rendimiento</a:t>
            </a:r>
            <a:endParaRPr lang="es-CU" sz="336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p:txBody>
      </p:sp>
      <p:sp>
        <p:nvSpPr>
          <p:cNvPr id="17" name="CuadroTexto 16">
            <a:extLst>
              <a:ext uri="{FF2B5EF4-FFF2-40B4-BE49-F238E27FC236}">
                <a16:creationId xmlns:a16="http://schemas.microsoft.com/office/drawing/2014/main" id="{EABA4B41-9BFC-9CA5-8273-0F2A0180B363}"/>
              </a:ext>
            </a:extLst>
          </p:cNvPr>
          <p:cNvSpPr txBox="1"/>
          <p:nvPr/>
        </p:nvSpPr>
        <p:spPr>
          <a:xfrm>
            <a:off x="6995598" y="4031747"/>
            <a:ext cx="3799340" cy="609398"/>
          </a:xfrm>
          <a:prstGeom prst="rect">
            <a:avLst/>
          </a:prstGeom>
          <a:noFill/>
        </p:spPr>
        <p:txBody>
          <a:bodyPr wrap="square">
            <a:spAutoFit/>
          </a:bodyPr>
          <a:lstStyle/>
          <a:p>
            <a:pPr algn="just">
              <a:spcAft>
                <a:spcPts val="960"/>
              </a:spcAft>
            </a:pPr>
            <a:r>
              <a:rPr lang="es-419" sz="336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Arial" panose="020B0604020202020204" pitchFamily="34" charset="0"/>
              </a:rPr>
              <a:t>RNF8-Apariencia</a:t>
            </a:r>
            <a:endParaRPr lang="es-CU" sz="336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071A5594-49C7-6012-4462-4CAD80DA0257}"/>
              </a:ext>
            </a:extLst>
          </p:cNvPr>
          <p:cNvPicPr>
            <a:picLocks noChangeAspect="1"/>
          </p:cNvPicPr>
          <p:nvPr/>
        </p:nvPicPr>
        <p:blipFill>
          <a:blip r:embed="rId3"/>
          <a:stretch>
            <a:fillRect/>
          </a:stretch>
        </p:blipFill>
        <p:spPr>
          <a:xfrm>
            <a:off x="11408173" y="-11886"/>
            <a:ext cx="4228009"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Rectángulo 1"/>
          <p:cNvSpPr/>
          <p:nvPr/>
        </p:nvSpPr>
        <p:spPr>
          <a:xfrm>
            <a:off x="2159145" y="621323"/>
            <a:ext cx="7123432" cy="775597"/>
          </a:xfrm>
          <a:prstGeom prst="rect">
            <a:avLst/>
          </a:prstGeom>
          <a:noFill/>
        </p:spPr>
        <p:txBody>
          <a:bodyPr wrap="square" lIns="109728" tIns="54864" rIns="109728" bIns="54864">
            <a:spAutoFit/>
          </a:bodyPr>
          <a:lstStyle/>
          <a:p>
            <a:r>
              <a:rPr lang="es-CU" altLang="en-US" sz="4320" b="1" dirty="0">
                <a:ln w="0"/>
              </a:rPr>
              <a:t>Requisitos no funcionales</a:t>
            </a:r>
            <a:endParaRPr lang="es-CU" altLang="zh-CN" sz="2160" b="1" dirty="0"/>
          </a:p>
        </p:txBody>
      </p:sp>
      <p:sp>
        <p:nvSpPr>
          <p:cNvPr id="4" name="CuadroTexto 3">
            <a:extLst>
              <a:ext uri="{FF2B5EF4-FFF2-40B4-BE49-F238E27FC236}">
                <a16:creationId xmlns:a16="http://schemas.microsoft.com/office/drawing/2014/main" id="{EBF72818-ADFD-6673-7882-ECD67E540292}"/>
              </a:ext>
            </a:extLst>
          </p:cNvPr>
          <p:cNvSpPr txBox="1"/>
          <p:nvPr/>
        </p:nvSpPr>
        <p:spPr>
          <a:xfrm>
            <a:off x="826945" y="1868187"/>
            <a:ext cx="6216986" cy="2972993"/>
          </a:xfrm>
          <a:prstGeom prst="rect">
            <a:avLst/>
          </a:prstGeom>
          <a:noFill/>
        </p:spPr>
        <p:txBody>
          <a:bodyPr wrap="square">
            <a:spAutoFit/>
          </a:bodyPr>
          <a:lstStyle/>
          <a:p>
            <a:pPr algn="just">
              <a:lnSpc>
                <a:spcPct val="150000"/>
              </a:lnSpc>
              <a:spcAft>
                <a:spcPts val="720"/>
              </a:spcAft>
            </a:pPr>
            <a:r>
              <a:rPr lang="es-419"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Arial" panose="020B0604020202020204" pitchFamily="34" charset="0"/>
              </a:rPr>
              <a:t>RNF9-Requisitos de Software </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Tener instalado un sistema operativo, Windows</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Python 3.12</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err="1">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PostgresSQL</a:t>
            </a:r>
            <a:endParaRPr lang="es-419" sz="2000" dirty="0">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endParaRPr>
          </a:p>
          <a:p>
            <a:pPr algn="just">
              <a:lnSpc>
                <a:spcPct val="150000"/>
              </a:lnSpc>
              <a:tabLst>
                <a:tab pos="0" algn="l"/>
              </a:tabLst>
            </a:pPr>
            <a:endParaRPr lang="es-CU" sz="2400" b="1"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p:txBody>
      </p:sp>
      <p:sp>
        <p:nvSpPr>
          <p:cNvPr id="8" name="CuadroTexto 7">
            <a:extLst>
              <a:ext uri="{FF2B5EF4-FFF2-40B4-BE49-F238E27FC236}">
                <a16:creationId xmlns:a16="http://schemas.microsoft.com/office/drawing/2014/main" id="{BB14EC03-5792-78D0-1CF7-E0EDBEDBC965}"/>
              </a:ext>
            </a:extLst>
          </p:cNvPr>
          <p:cNvSpPr txBox="1"/>
          <p:nvPr/>
        </p:nvSpPr>
        <p:spPr>
          <a:xfrm>
            <a:off x="7305690" y="1868187"/>
            <a:ext cx="7142452" cy="4277581"/>
          </a:xfrm>
          <a:prstGeom prst="rect">
            <a:avLst/>
          </a:prstGeom>
          <a:noFill/>
        </p:spPr>
        <p:txBody>
          <a:bodyPr wrap="square">
            <a:spAutoFit/>
          </a:bodyPr>
          <a:lstStyle/>
          <a:p>
            <a:pPr algn="just">
              <a:lnSpc>
                <a:spcPct val="150000"/>
              </a:lnSpc>
              <a:spcAft>
                <a:spcPts val="720"/>
              </a:spcAft>
            </a:pPr>
            <a:r>
              <a:rPr lang="es-419" sz="2000" dirty="0">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RNF10-Requisitos de Hardware </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Al menos un procesador dual-</a:t>
            </a:r>
            <a:r>
              <a:rPr lang="es-419" sz="2000" dirty="0" err="1">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core</a:t>
            </a:r>
            <a:r>
              <a:rPr lang="es-419" sz="2000" dirty="0">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 aunque un </a:t>
            </a:r>
            <a:r>
              <a:rPr lang="es-419" sz="2000" dirty="0" err="1">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quad-core</a:t>
            </a:r>
            <a:r>
              <a:rPr lang="es-419" sz="2000" dirty="0">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 sería ideal para tareas más intensivas.</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Mínimo 4GB de RAM, aunque se recomiendan 8GB o más para un mejor rendimiento.</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Velocidad mínima de 25 Mbps de conexión a Internet </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a:p>
            <a:pPr marL="411480" indent="-411480" algn="just">
              <a:lnSpc>
                <a:spcPct val="150000"/>
              </a:lnSpc>
              <a:buFont typeface="Wingdings" panose="05000000000000000000" pitchFamily="2" charset="2"/>
              <a:buChar char=""/>
              <a:tabLst>
                <a:tab pos="0" algn="l"/>
              </a:tabLst>
            </a:pPr>
            <a:r>
              <a:rPr lang="es-419" sz="2000" dirty="0">
                <a:solidFill>
                  <a:srgbClr val="000000"/>
                </a:solidFill>
                <a:effectLst>
                  <a:outerShdw blurRad="38100" dist="38100" dir="2700000" algn="tl">
                    <a:srgbClr val="000000">
                      <a:alpha val="43137"/>
                    </a:srgbClr>
                  </a:outerShdw>
                </a:effectLst>
                <a:latin typeface="Futura Bk BT" panose="020B0502020204020303"/>
                <a:ea typeface="Times New Roman" panose="02020603050405020304" pitchFamily="18" charset="0"/>
                <a:cs typeface="Arial" panose="020B0604020202020204" pitchFamily="34" charset="0"/>
              </a:rPr>
              <a:t>Al menos 20GB de espacio libre en el disco duro para la instalación y almacenamiento de proyectos.</a:t>
            </a:r>
            <a:endParaRPr lang="es-CU" sz="2000" dirty="0">
              <a:effectLst>
                <a:outerShdw blurRad="38100" dist="38100" dir="2700000" algn="tl">
                  <a:srgbClr val="000000">
                    <a:alpha val="43137"/>
                  </a:srgbClr>
                </a:outerShdw>
              </a:effectLst>
              <a:latin typeface="Futura Bk BT" panose="020B0502020204020303"/>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85852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672"/>
          </a:xfrm>
          <a:prstGeom prst="rect">
            <a:avLst/>
          </a:prstGeom>
        </p:spPr>
      </p:pic>
      <p:sp>
        <p:nvSpPr>
          <p:cNvPr id="3" name="Text 0"/>
          <p:cNvSpPr/>
          <p:nvPr/>
        </p:nvSpPr>
        <p:spPr>
          <a:xfrm>
            <a:off x="655915" y="515303"/>
            <a:ext cx="6659285" cy="551259"/>
          </a:xfrm>
          <a:prstGeom prst="rect">
            <a:avLst/>
          </a:prstGeom>
          <a:noFill/>
          <a:ln/>
        </p:spPr>
        <p:txBody>
          <a:bodyPr wrap="none" lIns="0" tIns="0" rIns="0" bIns="0" rtlCol="0" anchor="t"/>
          <a:lstStyle/>
          <a:p>
            <a:pPr marL="0" indent="0">
              <a:lnSpc>
                <a:spcPts val="4300"/>
              </a:lnSpc>
              <a:buNone/>
            </a:pPr>
            <a:r>
              <a:rPr lang="en-US" sz="3450" kern="0" spc="-69" dirty="0">
                <a:solidFill>
                  <a:srgbClr val="000000"/>
                </a:solidFill>
                <a:latin typeface="Source Serif Pro" pitchFamily="34" charset="0"/>
                <a:ea typeface="Source Serif Pro" pitchFamily="34" charset="-122"/>
                <a:cs typeface="Source Serif Pro" pitchFamily="34" charset="-120"/>
              </a:rPr>
              <a:t>Arquitectura del Software MVC</a:t>
            </a:r>
            <a:endParaRPr lang="en-US" sz="3450" dirty="0"/>
          </a:p>
        </p:txBody>
      </p:sp>
      <p:sp>
        <p:nvSpPr>
          <p:cNvPr id="4" name="Shape 1"/>
          <p:cNvSpPr/>
          <p:nvPr/>
        </p:nvSpPr>
        <p:spPr>
          <a:xfrm>
            <a:off x="655915" y="1347668"/>
            <a:ext cx="7832169" cy="1677472"/>
          </a:xfrm>
          <a:prstGeom prst="roundRect">
            <a:avLst>
              <a:gd name="adj" fmla="val 4692"/>
            </a:avLst>
          </a:prstGeom>
          <a:solidFill>
            <a:srgbClr val="F0D4F7"/>
          </a:solidFill>
          <a:ln w="7620">
            <a:solidFill>
              <a:srgbClr val="D6BADD"/>
            </a:solidFill>
            <a:prstDash val="solid"/>
          </a:ln>
        </p:spPr>
      </p:sp>
      <p:sp>
        <p:nvSpPr>
          <p:cNvPr id="5" name="Text 2"/>
          <p:cNvSpPr/>
          <p:nvPr/>
        </p:nvSpPr>
        <p:spPr>
          <a:xfrm>
            <a:off x="850940" y="1542693"/>
            <a:ext cx="2204799" cy="275630"/>
          </a:xfrm>
          <a:prstGeom prst="rect">
            <a:avLst/>
          </a:prstGeom>
          <a:noFill/>
          <a:ln/>
        </p:spPr>
        <p:txBody>
          <a:bodyPr wrap="none" lIns="0" tIns="0" rIns="0" bIns="0" rtlCol="0" anchor="t"/>
          <a:lstStyle/>
          <a:p>
            <a:pPr marL="0" indent="0">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Capa de Presentación</a:t>
            </a:r>
            <a:endParaRPr lang="en-US" sz="1700" dirty="0"/>
          </a:p>
        </p:txBody>
      </p:sp>
      <p:sp>
        <p:nvSpPr>
          <p:cNvPr id="6" name="Text 3"/>
          <p:cNvSpPr/>
          <p:nvPr/>
        </p:nvSpPr>
        <p:spPr>
          <a:xfrm>
            <a:off x="850940" y="1930718"/>
            <a:ext cx="7442121" cy="89939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Interfaz de usuario desarrollada con Tkinter, proporcionando una experiencia intuitiva y accesible para los profesionales de la salud. Incluye ventanas, formularios y controles para la interacción con el sistema.</a:t>
            </a:r>
            <a:endParaRPr lang="en-US" sz="1450" dirty="0"/>
          </a:p>
        </p:txBody>
      </p:sp>
      <p:sp>
        <p:nvSpPr>
          <p:cNvPr id="7" name="Shape 4"/>
          <p:cNvSpPr/>
          <p:nvPr/>
        </p:nvSpPr>
        <p:spPr>
          <a:xfrm>
            <a:off x="655915" y="3212544"/>
            <a:ext cx="7832169" cy="1377672"/>
          </a:xfrm>
          <a:prstGeom prst="roundRect">
            <a:avLst>
              <a:gd name="adj" fmla="val 5714"/>
            </a:avLst>
          </a:prstGeom>
          <a:solidFill>
            <a:srgbClr val="F0D4F7"/>
          </a:solidFill>
          <a:ln w="7620">
            <a:solidFill>
              <a:srgbClr val="D6BADD"/>
            </a:solidFill>
            <a:prstDash val="solid"/>
          </a:ln>
        </p:spPr>
      </p:sp>
      <p:sp>
        <p:nvSpPr>
          <p:cNvPr id="8" name="Text 5"/>
          <p:cNvSpPr/>
          <p:nvPr/>
        </p:nvSpPr>
        <p:spPr>
          <a:xfrm>
            <a:off x="850940" y="3407569"/>
            <a:ext cx="2204799" cy="275630"/>
          </a:xfrm>
          <a:prstGeom prst="rect">
            <a:avLst/>
          </a:prstGeom>
          <a:noFill/>
          <a:ln/>
        </p:spPr>
        <p:txBody>
          <a:bodyPr wrap="none" lIns="0" tIns="0" rIns="0" bIns="0" rtlCol="0" anchor="t"/>
          <a:lstStyle/>
          <a:p>
            <a:pPr marL="0" indent="0">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Capa de Aplicación</a:t>
            </a:r>
            <a:endParaRPr lang="en-US" sz="1700" dirty="0"/>
          </a:p>
        </p:txBody>
      </p:sp>
      <p:sp>
        <p:nvSpPr>
          <p:cNvPr id="9" name="Text 6"/>
          <p:cNvSpPr/>
          <p:nvPr/>
        </p:nvSpPr>
        <p:spPr>
          <a:xfrm>
            <a:off x="850940" y="3795593"/>
            <a:ext cx="7442121" cy="59959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Contiene la lógica de negocio y los modelos predictivos. Implementa los algoritmos de machine learning y las reglas de negocio asociadas con la gestión de la salud materna.</a:t>
            </a:r>
            <a:endParaRPr lang="en-US" sz="1450" dirty="0"/>
          </a:p>
        </p:txBody>
      </p:sp>
      <p:sp>
        <p:nvSpPr>
          <p:cNvPr id="10" name="Shape 7"/>
          <p:cNvSpPr/>
          <p:nvPr/>
        </p:nvSpPr>
        <p:spPr>
          <a:xfrm>
            <a:off x="655915" y="4777621"/>
            <a:ext cx="7832169" cy="1377672"/>
          </a:xfrm>
          <a:prstGeom prst="roundRect">
            <a:avLst>
              <a:gd name="adj" fmla="val 5714"/>
            </a:avLst>
          </a:prstGeom>
          <a:solidFill>
            <a:srgbClr val="F0D4F7"/>
          </a:solidFill>
          <a:ln w="7620">
            <a:solidFill>
              <a:srgbClr val="D6BADD"/>
            </a:solidFill>
            <a:prstDash val="solid"/>
          </a:ln>
        </p:spPr>
      </p:sp>
      <p:sp>
        <p:nvSpPr>
          <p:cNvPr id="11" name="Text 8"/>
          <p:cNvSpPr/>
          <p:nvPr/>
        </p:nvSpPr>
        <p:spPr>
          <a:xfrm>
            <a:off x="850940" y="4972645"/>
            <a:ext cx="2204799" cy="275630"/>
          </a:xfrm>
          <a:prstGeom prst="rect">
            <a:avLst/>
          </a:prstGeom>
          <a:noFill/>
          <a:ln/>
        </p:spPr>
        <p:txBody>
          <a:bodyPr wrap="none" lIns="0" tIns="0" rIns="0" bIns="0" rtlCol="0" anchor="t"/>
          <a:lstStyle/>
          <a:p>
            <a:pPr marL="0" indent="0">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Capa de Datos</a:t>
            </a:r>
            <a:endParaRPr lang="en-US" sz="1700" dirty="0"/>
          </a:p>
        </p:txBody>
      </p:sp>
      <p:sp>
        <p:nvSpPr>
          <p:cNvPr id="12" name="Text 9"/>
          <p:cNvSpPr/>
          <p:nvPr/>
        </p:nvSpPr>
        <p:spPr>
          <a:xfrm>
            <a:off x="850940" y="5360670"/>
            <a:ext cx="7442121" cy="59959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Utiliza PostgreSQL para el almacenamiento y recuperación eficiente de datos médicos. Incluye la definición de esquemas y funciones para operaciones de lectura y escritura en la base de datos.</a:t>
            </a:r>
            <a:endParaRPr lang="en-US" sz="1450" dirty="0"/>
          </a:p>
        </p:txBody>
      </p:sp>
      <p:sp>
        <p:nvSpPr>
          <p:cNvPr id="13" name="Shape 10"/>
          <p:cNvSpPr/>
          <p:nvPr/>
        </p:nvSpPr>
        <p:spPr>
          <a:xfrm>
            <a:off x="655915" y="6342698"/>
            <a:ext cx="7832169" cy="1377672"/>
          </a:xfrm>
          <a:prstGeom prst="roundRect">
            <a:avLst>
              <a:gd name="adj" fmla="val 5714"/>
            </a:avLst>
          </a:prstGeom>
          <a:solidFill>
            <a:srgbClr val="F0D4F7"/>
          </a:solidFill>
          <a:ln w="7620">
            <a:solidFill>
              <a:srgbClr val="D6BADD"/>
            </a:solidFill>
            <a:prstDash val="solid"/>
          </a:ln>
        </p:spPr>
      </p:sp>
      <p:sp>
        <p:nvSpPr>
          <p:cNvPr id="14" name="Text 11"/>
          <p:cNvSpPr/>
          <p:nvPr/>
        </p:nvSpPr>
        <p:spPr>
          <a:xfrm>
            <a:off x="850940" y="6537722"/>
            <a:ext cx="2204799" cy="275630"/>
          </a:xfrm>
          <a:prstGeom prst="rect">
            <a:avLst/>
          </a:prstGeom>
          <a:noFill/>
          <a:ln/>
        </p:spPr>
        <p:txBody>
          <a:bodyPr wrap="none" lIns="0" tIns="0" rIns="0" bIns="0" rtlCol="0" anchor="t"/>
          <a:lstStyle/>
          <a:p>
            <a:pPr marL="0" indent="0">
              <a:lnSpc>
                <a:spcPts val="2150"/>
              </a:lnSpc>
              <a:buNone/>
            </a:pPr>
            <a:r>
              <a:rPr lang="en-US" sz="1700" kern="0" spc="-35" dirty="0">
                <a:solidFill>
                  <a:srgbClr val="272525"/>
                </a:solidFill>
                <a:latin typeface="Source Serif Pro" pitchFamily="34" charset="0"/>
                <a:ea typeface="Source Serif Pro" pitchFamily="34" charset="-122"/>
                <a:cs typeface="Source Serif Pro" pitchFamily="34" charset="-120"/>
              </a:rPr>
              <a:t>Capa de Integración</a:t>
            </a:r>
            <a:endParaRPr lang="en-US" sz="1700" dirty="0"/>
          </a:p>
        </p:txBody>
      </p:sp>
      <p:sp>
        <p:nvSpPr>
          <p:cNvPr id="15" name="Text 12"/>
          <p:cNvSpPr/>
          <p:nvPr/>
        </p:nvSpPr>
        <p:spPr>
          <a:xfrm>
            <a:off x="850940" y="6925747"/>
            <a:ext cx="7442121" cy="59959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Gestiona la interacción con servicios externos y la integración con otros sistemas, incluyendo mecanismos de autenticación y herramientas de integración continua.</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0028-E84B-1FCD-EA1D-7FF81A61A91D}"/>
            </a:ext>
          </a:extLst>
        </p:cNvPr>
        <p:cNvGrpSpPr/>
        <p:nvPr/>
      </p:nvGrpSpPr>
      <p:grpSpPr>
        <a:xfrm>
          <a:off x="0" y="0"/>
          <a:ext cx="0" cy="0"/>
          <a:chOff x="0" y="0"/>
          <a:chExt cx="0" cy="0"/>
        </a:xfrm>
      </p:grpSpPr>
      <p:sp>
        <p:nvSpPr>
          <p:cNvPr id="5" name="Shape 2">
            <a:extLst>
              <a:ext uri="{FF2B5EF4-FFF2-40B4-BE49-F238E27FC236}">
                <a16:creationId xmlns:a16="http://schemas.microsoft.com/office/drawing/2014/main" id="{99506105-73C2-60E2-31B4-A17794E32AB8}"/>
              </a:ext>
            </a:extLst>
          </p:cNvPr>
          <p:cNvSpPr/>
          <p:nvPr/>
        </p:nvSpPr>
        <p:spPr>
          <a:xfrm>
            <a:off x="761762" y="6944201"/>
            <a:ext cx="348258" cy="348258"/>
          </a:xfrm>
          <a:prstGeom prst="roundRect">
            <a:avLst>
              <a:gd name="adj" fmla="val 26253770"/>
            </a:avLst>
          </a:prstGeom>
          <a:noFill/>
          <a:ln w="7620">
            <a:solidFill>
              <a:srgbClr val="FFFFFF"/>
            </a:solidFill>
            <a:prstDash val="solid"/>
          </a:ln>
        </p:spPr>
      </p:sp>
      <p:sp>
        <p:nvSpPr>
          <p:cNvPr id="6" name="CuadroTexto 5">
            <a:extLst>
              <a:ext uri="{FF2B5EF4-FFF2-40B4-BE49-F238E27FC236}">
                <a16:creationId xmlns:a16="http://schemas.microsoft.com/office/drawing/2014/main" id="{524C1C28-E7B7-CE96-4F58-B6D52E0FA9DD}"/>
              </a:ext>
            </a:extLst>
          </p:cNvPr>
          <p:cNvSpPr txBox="1"/>
          <p:nvPr/>
        </p:nvSpPr>
        <p:spPr>
          <a:xfrm>
            <a:off x="4889407" y="543819"/>
            <a:ext cx="5266653" cy="1200329"/>
          </a:xfrm>
          <a:prstGeom prst="rect">
            <a:avLst/>
          </a:prstGeom>
          <a:noFill/>
        </p:spPr>
        <p:txBody>
          <a:bodyPr wrap="square" rtlCol="0">
            <a:spAutoFit/>
          </a:bodyPr>
          <a:lstStyle/>
          <a:p>
            <a:r>
              <a:rPr lang="es-ES" sz="3600" b="1" dirty="0">
                <a:effectLst>
                  <a:outerShdw blurRad="38100" dist="38100" dir="2700000" algn="tl">
                    <a:srgbClr val="000000">
                      <a:alpha val="43137"/>
                    </a:srgbClr>
                  </a:outerShdw>
                </a:effectLst>
                <a:latin typeface="Futura Bk BT"/>
                <a:cs typeface="Arial" panose="020B0604020202020204" pitchFamily="34" charset="0"/>
              </a:rPr>
              <a:t>Patrón Arquitectónico</a:t>
            </a:r>
          </a:p>
          <a:p>
            <a:pPr algn="ctr"/>
            <a:r>
              <a:rPr lang="es-ES" sz="3600" b="1" dirty="0">
                <a:effectLst>
                  <a:outerShdw blurRad="38100" dist="38100" dir="2700000" algn="tl">
                    <a:srgbClr val="000000">
                      <a:alpha val="43137"/>
                    </a:srgbClr>
                  </a:outerShdw>
                </a:effectLst>
                <a:latin typeface="Futura Bk BT"/>
                <a:cs typeface="Arial" panose="020B0604020202020204" pitchFamily="34" charset="0"/>
              </a:rPr>
              <a:t>MVC</a:t>
            </a:r>
          </a:p>
        </p:txBody>
      </p:sp>
      <p:pic>
        <p:nvPicPr>
          <p:cNvPr id="7" name="Imagen 6">
            <a:extLst>
              <a:ext uri="{FF2B5EF4-FFF2-40B4-BE49-F238E27FC236}">
                <a16:creationId xmlns:a16="http://schemas.microsoft.com/office/drawing/2014/main" id="{A7D66313-AF08-BF8D-505C-1A34382FEE1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538376" y="2485983"/>
            <a:ext cx="734105" cy="1220683"/>
          </a:xfrm>
          <a:prstGeom prst="rect">
            <a:avLst/>
          </a:prstGeom>
        </p:spPr>
      </p:pic>
      <p:sp>
        <p:nvSpPr>
          <p:cNvPr id="8" name="Rectángulo: esquinas redondeadas 7">
            <a:extLst>
              <a:ext uri="{FF2B5EF4-FFF2-40B4-BE49-F238E27FC236}">
                <a16:creationId xmlns:a16="http://schemas.microsoft.com/office/drawing/2014/main" id="{106D1170-EFBB-1563-CC86-3F67B4034B63}"/>
              </a:ext>
            </a:extLst>
          </p:cNvPr>
          <p:cNvSpPr/>
          <p:nvPr/>
        </p:nvSpPr>
        <p:spPr>
          <a:xfrm>
            <a:off x="5855560" y="2485983"/>
            <a:ext cx="2440761" cy="35880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rgbClr val="FF0000"/>
                </a:solidFill>
                <a:effectLst>
                  <a:outerShdw blurRad="38100" dist="38100" dir="2700000" algn="tl">
                    <a:srgbClr val="000000">
                      <a:alpha val="43137"/>
                    </a:srgbClr>
                  </a:outerShdw>
                </a:effectLst>
                <a:latin typeface="Futura Bk BT" panose="020B0502020204020303"/>
              </a:rPr>
              <a:t>Controlador</a:t>
            </a:r>
            <a:endParaRPr lang="es-CU" sz="2800" b="1" dirty="0">
              <a:solidFill>
                <a:srgbClr val="FF0000"/>
              </a:solidFill>
              <a:effectLst>
                <a:outerShdw blurRad="38100" dist="38100" dir="2700000" algn="tl">
                  <a:srgbClr val="000000">
                    <a:alpha val="43137"/>
                  </a:srgbClr>
                </a:outerShdw>
              </a:effectLst>
              <a:latin typeface="Futura Bk BT" panose="020B0502020204020303"/>
            </a:endParaRPr>
          </a:p>
        </p:txBody>
      </p:sp>
      <p:sp>
        <p:nvSpPr>
          <p:cNvPr id="9" name="Rectángulo: esquinas redondeadas 8">
            <a:extLst>
              <a:ext uri="{FF2B5EF4-FFF2-40B4-BE49-F238E27FC236}">
                <a16:creationId xmlns:a16="http://schemas.microsoft.com/office/drawing/2014/main" id="{12CF308D-912D-7DA4-663D-9B74624836B7}"/>
              </a:ext>
            </a:extLst>
          </p:cNvPr>
          <p:cNvSpPr/>
          <p:nvPr/>
        </p:nvSpPr>
        <p:spPr>
          <a:xfrm>
            <a:off x="8127099" y="4343176"/>
            <a:ext cx="1642188" cy="56916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rgbClr val="FF0000"/>
                </a:solidFill>
                <a:effectLst>
                  <a:outerShdw blurRad="38100" dist="38100" dir="2700000" algn="tl">
                    <a:srgbClr val="000000">
                      <a:alpha val="43137"/>
                    </a:srgbClr>
                  </a:outerShdw>
                </a:effectLst>
                <a:latin typeface="Futura Bk BT" panose="020B0502020204020303"/>
              </a:rPr>
              <a:t>Modelo</a:t>
            </a:r>
            <a:endParaRPr lang="es-CU" sz="2800" b="1" dirty="0">
              <a:solidFill>
                <a:srgbClr val="FF0000"/>
              </a:solidFill>
              <a:effectLst>
                <a:outerShdw blurRad="38100" dist="38100" dir="2700000" algn="tl">
                  <a:srgbClr val="000000">
                    <a:alpha val="43137"/>
                  </a:srgbClr>
                </a:outerShdw>
              </a:effectLst>
              <a:latin typeface="Futura Bk BT" panose="020B0502020204020303"/>
            </a:endParaRPr>
          </a:p>
        </p:txBody>
      </p:sp>
      <p:sp>
        <p:nvSpPr>
          <p:cNvPr id="10" name="Rectángulo: esquinas redondeadas 9">
            <a:extLst>
              <a:ext uri="{FF2B5EF4-FFF2-40B4-BE49-F238E27FC236}">
                <a16:creationId xmlns:a16="http://schemas.microsoft.com/office/drawing/2014/main" id="{987267B1-70C8-D3D8-C981-C1A316BA7F46}"/>
              </a:ext>
            </a:extLst>
          </p:cNvPr>
          <p:cNvSpPr/>
          <p:nvPr/>
        </p:nvSpPr>
        <p:spPr>
          <a:xfrm>
            <a:off x="3084334" y="5244545"/>
            <a:ext cx="1642188" cy="56916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rgbClr val="FF0000"/>
                </a:solidFill>
                <a:effectLst>
                  <a:outerShdw blurRad="38100" dist="38100" dir="2700000" algn="tl">
                    <a:srgbClr val="000000">
                      <a:alpha val="43137"/>
                    </a:srgbClr>
                  </a:outerShdw>
                </a:effectLst>
                <a:latin typeface="Futura Bk BT" panose="020B0502020204020303"/>
              </a:rPr>
              <a:t>Vista</a:t>
            </a:r>
            <a:endParaRPr lang="es-CU" sz="2800" b="1" dirty="0">
              <a:solidFill>
                <a:srgbClr val="FF0000"/>
              </a:solidFill>
              <a:effectLst>
                <a:outerShdw blurRad="38100" dist="38100" dir="2700000" algn="tl">
                  <a:srgbClr val="000000">
                    <a:alpha val="43137"/>
                  </a:srgbClr>
                </a:outerShdw>
              </a:effectLst>
              <a:latin typeface="Futura Bk BT" panose="020B0502020204020303"/>
            </a:endParaRPr>
          </a:p>
        </p:txBody>
      </p:sp>
      <p:sp>
        <p:nvSpPr>
          <p:cNvPr id="11" name="Flecha: a la derecha 10">
            <a:extLst>
              <a:ext uri="{FF2B5EF4-FFF2-40B4-BE49-F238E27FC236}">
                <a16:creationId xmlns:a16="http://schemas.microsoft.com/office/drawing/2014/main" id="{E518C192-2BB7-2576-444A-FE2003C7EF39}"/>
              </a:ext>
            </a:extLst>
          </p:cNvPr>
          <p:cNvSpPr/>
          <p:nvPr/>
        </p:nvSpPr>
        <p:spPr>
          <a:xfrm>
            <a:off x="4427190" y="2801301"/>
            <a:ext cx="1273661" cy="364273"/>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12" name="CuadroTexto 11">
            <a:extLst>
              <a:ext uri="{FF2B5EF4-FFF2-40B4-BE49-F238E27FC236}">
                <a16:creationId xmlns:a16="http://schemas.microsoft.com/office/drawing/2014/main" id="{55B47FE9-D592-C02C-D87B-7FD6A05B36F5}"/>
              </a:ext>
            </a:extLst>
          </p:cNvPr>
          <p:cNvSpPr txBox="1"/>
          <p:nvPr/>
        </p:nvSpPr>
        <p:spPr>
          <a:xfrm>
            <a:off x="4534373" y="2483563"/>
            <a:ext cx="987114" cy="369332"/>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latin typeface="Futura Bk BT" panose="020B0502020204020303"/>
              </a:rPr>
              <a:t>solicita</a:t>
            </a:r>
            <a:endParaRPr lang="es-CU" b="1" dirty="0">
              <a:effectLst>
                <a:outerShdw blurRad="38100" dist="38100" dir="2700000" algn="tl">
                  <a:srgbClr val="000000">
                    <a:alpha val="43137"/>
                  </a:srgbClr>
                </a:outerShdw>
              </a:effectLst>
              <a:latin typeface="Futura Bk BT" panose="020B0502020204020303"/>
            </a:endParaRPr>
          </a:p>
        </p:txBody>
      </p:sp>
      <p:sp>
        <p:nvSpPr>
          <p:cNvPr id="13" name="Flecha: a la derecha 12">
            <a:extLst>
              <a:ext uri="{FF2B5EF4-FFF2-40B4-BE49-F238E27FC236}">
                <a16:creationId xmlns:a16="http://schemas.microsoft.com/office/drawing/2014/main" id="{6D7E975F-5962-AA97-5751-3D45DDA57460}"/>
              </a:ext>
            </a:extLst>
          </p:cNvPr>
          <p:cNvSpPr/>
          <p:nvPr/>
        </p:nvSpPr>
        <p:spPr>
          <a:xfrm rot="3512095">
            <a:off x="8153571" y="3657696"/>
            <a:ext cx="1090502" cy="364273"/>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14" name="CuadroTexto 13">
            <a:extLst>
              <a:ext uri="{FF2B5EF4-FFF2-40B4-BE49-F238E27FC236}">
                <a16:creationId xmlns:a16="http://schemas.microsoft.com/office/drawing/2014/main" id="{1B5E7B61-DBC3-74B6-5EC2-E8E43D3D8A6E}"/>
              </a:ext>
            </a:extLst>
          </p:cNvPr>
          <p:cNvSpPr txBox="1"/>
          <p:nvPr/>
        </p:nvSpPr>
        <p:spPr>
          <a:xfrm>
            <a:off x="8752431" y="2828804"/>
            <a:ext cx="1497526" cy="646331"/>
          </a:xfrm>
          <a:prstGeom prst="rect">
            <a:avLst/>
          </a:prstGeom>
          <a:noFill/>
        </p:spPr>
        <p:txBody>
          <a:bodyPr wrap="none" rtlCol="0">
            <a:spAutoFit/>
          </a:bodyPr>
          <a:lstStyle/>
          <a:p>
            <a:pPr algn="ctr"/>
            <a:r>
              <a:rPr lang="es-ES" b="1" dirty="0">
                <a:effectLst>
                  <a:outerShdw blurRad="38100" dist="38100" dir="2700000" algn="tl">
                    <a:srgbClr val="000000">
                      <a:alpha val="43137"/>
                    </a:srgbClr>
                  </a:outerShdw>
                </a:effectLst>
                <a:latin typeface="Futura Bk BT" panose="020B0502020204020303"/>
              </a:rPr>
              <a:t>Comunican</a:t>
            </a:r>
          </a:p>
          <a:p>
            <a:pPr algn="ctr"/>
            <a:r>
              <a:rPr lang="es-ES" b="1" dirty="0">
                <a:effectLst>
                  <a:outerShdw blurRad="38100" dist="38100" dir="2700000" algn="tl">
                    <a:srgbClr val="000000">
                      <a:alpha val="43137"/>
                    </a:srgbClr>
                  </a:outerShdw>
                </a:effectLst>
                <a:latin typeface="Futura Bk BT" panose="020B0502020204020303"/>
              </a:rPr>
              <a:t>Datos</a:t>
            </a:r>
            <a:endParaRPr lang="es-CU" b="1" dirty="0">
              <a:effectLst>
                <a:outerShdw blurRad="38100" dist="38100" dir="2700000" algn="tl">
                  <a:srgbClr val="000000">
                    <a:alpha val="43137"/>
                  </a:srgbClr>
                </a:outerShdw>
              </a:effectLst>
              <a:latin typeface="Futura Bk BT" panose="020B0502020204020303"/>
            </a:endParaRPr>
          </a:p>
        </p:txBody>
      </p:sp>
      <p:sp>
        <p:nvSpPr>
          <p:cNvPr id="15" name="CuadroTexto 14">
            <a:extLst>
              <a:ext uri="{FF2B5EF4-FFF2-40B4-BE49-F238E27FC236}">
                <a16:creationId xmlns:a16="http://schemas.microsoft.com/office/drawing/2014/main" id="{2894A3FC-1B0F-F42B-6814-14F02D9DCBC1}"/>
              </a:ext>
            </a:extLst>
          </p:cNvPr>
          <p:cNvSpPr txBox="1"/>
          <p:nvPr/>
        </p:nvSpPr>
        <p:spPr>
          <a:xfrm>
            <a:off x="6150123" y="3552275"/>
            <a:ext cx="1548822" cy="923330"/>
          </a:xfrm>
          <a:prstGeom prst="rect">
            <a:avLst/>
          </a:prstGeom>
          <a:noFill/>
        </p:spPr>
        <p:txBody>
          <a:bodyPr wrap="none" rtlCol="0">
            <a:spAutoFit/>
          </a:bodyPr>
          <a:lstStyle/>
          <a:p>
            <a:pPr algn="ctr"/>
            <a:r>
              <a:rPr lang="es-ES" b="1" dirty="0">
                <a:effectLst>
                  <a:outerShdw blurRad="38100" dist="38100" dir="2700000" algn="tl">
                    <a:srgbClr val="000000">
                      <a:alpha val="43137"/>
                    </a:srgbClr>
                  </a:outerShdw>
                </a:effectLst>
                <a:latin typeface="Futura Bk BT" panose="020B0502020204020303"/>
              </a:rPr>
              <a:t>Intercambio</a:t>
            </a:r>
          </a:p>
          <a:p>
            <a:pPr algn="ctr"/>
            <a:r>
              <a:rPr lang="es-ES" b="1" dirty="0">
                <a:effectLst>
                  <a:outerShdw blurRad="38100" dist="38100" dir="2700000" algn="tl">
                    <a:srgbClr val="000000">
                      <a:alpha val="43137"/>
                    </a:srgbClr>
                  </a:outerShdw>
                </a:effectLst>
                <a:latin typeface="Futura Bk BT" panose="020B0502020204020303"/>
              </a:rPr>
              <a:t>de</a:t>
            </a:r>
          </a:p>
          <a:p>
            <a:pPr algn="ctr"/>
            <a:r>
              <a:rPr lang="es-ES" b="1" dirty="0">
                <a:effectLst>
                  <a:outerShdw blurRad="38100" dist="38100" dir="2700000" algn="tl">
                    <a:srgbClr val="000000">
                      <a:alpha val="43137"/>
                    </a:srgbClr>
                  </a:outerShdw>
                </a:effectLst>
                <a:latin typeface="Futura Bk BT" panose="020B0502020204020303"/>
              </a:rPr>
              <a:t>Datos</a:t>
            </a:r>
            <a:endParaRPr lang="es-CU" b="1" dirty="0">
              <a:effectLst>
                <a:outerShdw blurRad="38100" dist="38100" dir="2700000" algn="tl">
                  <a:srgbClr val="000000">
                    <a:alpha val="43137"/>
                  </a:srgbClr>
                </a:outerShdw>
              </a:effectLst>
              <a:latin typeface="Futura Bk BT" panose="020B0502020204020303"/>
            </a:endParaRPr>
          </a:p>
        </p:txBody>
      </p:sp>
      <p:sp>
        <p:nvSpPr>
          <p:cNvPr id="16" name="Flecha: a la derecha 15">
            <a:extLst>
              <a:ext uri="{FF2B5EF4-FFF2-40B4-BE49-F238E27FC236}">
                <a16:creationId xmlns:a16="http://schemas.microsoft.com/office/drawing/2014/main" id="{2F61850C-E735-985E-8D8F-4ADB2A911B37}"/>
              </a:ext>
            </a:extLst>
          </p:cNvPr>
          <p:cNvSpPr/>
          <p:nvPr/>
        </p:nvSpPr>
        <p:spPr>
          <a:xfrm rot="16200000">
            <a:off x="3392730" y="4293469"/>
            <a:ext cx="1025395" cy="364273"/>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17" name="Flecha: a la derecha 16">
            <a:extLst>
              <a:ext uri="{FF2B5EF4-FFF2-40B4-BE49-F238E27FC236}">
                <a16:creationId xmlns:a16="http://schemas.microsoft.com/office/drawing/2014/main" id="{B1BB2108-BC5B-BEB1-B780-BD034773E006}"/>
              </a:ext>
            </a:extLst>
          </p:cNvPr>
          <p:cNvSpPr/>
          <p:nvPr/>
        </p:nvSpPr>
        <p:spPr>
          <a:xfrm rot="14216911">
            <a:off x="7594290" y="3412152"/>
            <a:ext cx="1162500" cy="364273"/>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dirty="0"/>
          </a:p>
        </p:txBody>
      </p:sp>
      <p:sp>
        <p:nvSpPr>
          <p:cNvPr id="18" name="CuadroTexto 17">
            <a:extLst>
              <a:ext uri="{FF2B5EF4-FFF2-40B4-BE49-F238E27FC236}">
                <a16:creationId xmlns:a16="http://schemas.microsoft.com/office/drawing/2014/main" id="{B0B648AA-8C11-0DCE-15DF-DA9BAA4C4CF6}"/>
              </a:ext>
            </a:extLst>
          </p:cNvPr>
          <p:cNvSpPr txBox="1"/>
          <p:nvPr/>
        </p:nvSpPr>
        <p:spPr>
          <a:xfrm>
            <a:off x="1970318" y="3299848"/>
            <a:ext cx="1568058" cy="646331"/>
          </a:xfrm>
          <a:prstGeom prst="rect">
            <a:avLst/>
          </a:prstGeom>
          <a:noFill/>
        </p:spPr>
        <p:txBody>
          <a:bodyPr wrap="none" rtlCol="0">
            <a:spAutoFit/>
          </a:bodyPr>
          <a:lstStyle/>
          <a:p>
            <a:pPr algn="ctr"/>
            <a:r>
              <a:rPr lang="es-ES" b="1" dirty="0">
                <a:effectLst>
                  <a:outerShdw blurRad="38100" dist="38100" dir="2700000" algn="tl">
                    <a:srgbClr val="000000">
                      <a:alpha val="43137"/>
                    </a:srgbClr>
                  </a:outerShdw>
                </a:effectLst>
                <a:latin typeface="Futura Bk BT" panose="020B0502020204020303"/>
              </a:rPr>
              <a:t>Responde</a:t>
            </a:r>
          </a:p>
          <a:p>
            <a:pPr algn="ctr"/>
            <a:r>
              <a:rPr lang="es-ES" b="1" dirty="0">
                <a:effectLst>
                  <a:outerShdw blurRad="38100" dist="38100" dir="2700000" algn="tl">
                    <a:srgbClr val="000000">
                      <a:alpha val="43137"/>
                    </a:srgbClr>
                  </a:outerShdw>
                </a:effectLst>
                <a:latin typeface="Futura Bk BT" panose="020B0502020204020303"/>
              </a:rPr>
              <a:t>Visualmente</a:t>
            </a:r>
            <a:endParaRPr lang="es-CU" b="1" dirty="0">
              <a:effectLst>
                <a:outerShdw blurRad="38100" dist="38100" dir="2700000" algn="tl">
                  <a:srgbClr val="000000">
                    <a:alpha val="43137"/>
                  </a:srgbClr>
                </a:outerShdw>
              </a:effectLst>
              <a:latin typeface="Futura Bk BT" panose="020B0502020204020303"/>
            </a:endParaRPr>
          </a:p>
        </p:txBody>
      </p:sp>
      <p:sp>
        <p:nvSpPr>
          <p:cNvPr id="19" name="Flecha: a la derecha 18">
            <a:extLst>
              <a:ext uri="{FF2B5EF4-FFF2-40B4-BE49-F238E27FC236}">
                <a16:creationId xmlns:a16="http://schemas.microsoft.com/office/drawing/2014/main" id="{41297C4F-8ACD-8292-670E-DE9A17ECE57B}"/>
              </a:ext>
            </a:extLst>
          </p:cNvPr>
          <p:cNvSpPr/>
          <p:nvPr/>
        </p:nvSpPr>
        <p:spPr>
          <a:xfrm rot="7997644">
            <a:off x="4450873" y="3744390"/>
            <a:ext cx="1351204" cy="364273"/>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2" name="CuadroTexto 1">
            <a:extLst>
              <a:ext uri="{FF2B5EF4-FFF2-40B4-BE49-F238E27FC236}">
                <a16:creationId xmlns:a16="http://schemas.microsoft.com/office/drawing/2014/main" id="{4AC26501-5B36-2DE4-A273-7B7D6D455917}"/>
              </a:ext>
            </a:extLst>
          </p:cNvPr>
          <p:cNvSpPr txBox="1"/>
          <p:nvPr/>
        </p:nvSpPr>
        <p:spPr>
          <a:xfrm>
            <a:off x="11949945" y="7623097"/>
            <a:ext cx="2625677" cy="606503"/>
          </a:xfrm>
          <a:prstGeom prst="rect">
            <a:avLst/>
          </a:prstGeom>
          <a:solidFill>
            <a:srgbClr val="FCFCFA"/>
          </a:solidFill>
        </p:spPr>
        <p:txBody>
          <a:bodyPr wrap="square" rtlCol="0">
            <a:spAutoFit/>
          </a:bodyPr>
          <a:lstStyle/>
          <a:p>
            <a:endParaRPr lang="es-US" dirty="0"/>
          </a:p>
        </p:txBody>
      </p:sp>
    </p:spTree>
    <p:extLst>
      <p:ext uri="{BB962C8B-B14F-4D97-AF65-F5344CB8AC3E}">
        <p14:creationId xmlns:p14="http://schemas.microsoft.com/office/powerpoint/2010/main" val="591851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TotalTime>
  <Words>1312</Words>
  <Application>Microsoft Office PowerPoint</Application>
  <PresentationFormat>Personalizado</PresentationFormat>
  <Paragraphs>160</Paragraphs>
  <Slides>16</Slides>
  <Notes>15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Aptos</vt:lpstr>
      <vt:lpstr>Arial</vt:lpstr>
      <vt:lpstr>Futura Bk BT</vt:lpstr>
      <vt:lpstr>Source Sans Pro</vt:lpstr>
      <vt:lpstr>Source Serif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RALPH TORRES CABALLERO</cp:lastModifiedBy>
  <cp:revision>2</cp:revision>
  <dcterms:created xsi:type="dcterms:W3CDTF">2024-09-16T22:48:38Z</dcterms:created>
  <dcterms:modified xsi:type="dcterms:W3CDTF">2024-09-18T20:26:30Z</dcterms:modified>
</cp:coreProperties>
</file>